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9"/>
  </p:notesMasterIdLst>
  <p:sldIdLst>
    <p:sldId id="417" r:id="rId5"/>
    <p:sldId id="461" r:id="rId6"/>
    <p:sldId id="677" r:id="rId7"/>
    <p:sldId id="462" r:id="rId8"/>
    <p:sldId id="676" r:id="rId9"/>
    <p:sldId id="675" r:id="rId10"/>
    <p:sldId id="673" r:id="rId11"/>
    <p:sldId id="434" r:id="rId12"/>
    <p:sldId id="435" r:id="rId13"/>
    <p:sldId id="674" r:id="rId14"/>
    <p:sldId id="430" r:id="rId15"/>
    <p:sldId id="420" r:id="rId16"/>
    <p:sldId id="436" r:id="rId17"/>
    <p:sldId id="426" r:id="rId18"/>
  </p:sldIdLst>
  <p:sldSz cx="12192000" cy="6858000"/>
  <p:notesSz cx="6858000" cy="9144000"/>
  <p:embeddedFontLst>
    <p:embeddedFont>
      <p:font typeface="Equip" panose="02000503030000020004" pitchFamily="2" charset="0"/>
      <p:regular r:id="rId20"/>
      <p:bold r:id="rId21"/>
      <p:italic r:id="rId22"/>
      <p:boldItalic r:id="rId23"/>
    </p:embeddedFont>
    <p:embeddedFont>
      <p:font typeface="Equip Extended" panose="02000503030000020004" pitchFamily="2" charset="0"/>
      <p:regular r:id="rId24"/>
      <p:bold r:id="rId25"/>
      <p:italic r:id="rId26"/>
      <p:boldItalic r:id="rId27"/>
    </p:embeddedFont>
    <p:embeddedFont>
      <p:font typeface="Equip Extended ExtraBold" panose="02000503000000020004" pitchFamily="2" charset="0"/>
      <p:bold r:id="rId28"/>
      <p:boldItalic r:id="rId29"/>
    </p:embeddedFont>
    <p:embeddedFont>
      <p:font typeface="Equip Extended Light" panose="02000503000000020004" pitchFamily="2" charset="0"/>
      <p:regular r:id="rId30"/>
      <p:bold r:id="rId31"/>
      <p:italic r:id="rId32"/>
      <p:boldItalic r:id="rId33"/>
    </p:embeddedFont>
    <p:embeddedFont>
      <p:font typeface="Equip Extended Medium" panose="02000603000000020004" pitchFamily="2" charset="0"/>
      <p:regular r:id="rId34"/>
      <p:italic r:id="rId35"/>
    </p:embeddedFont>
    <p:embeddedFont>
      <p:font typeface="Equip Extended Thin" panose="02000503030000020004" pitchFamily="2" charset="0"/>
      <p:regular r:id="rId36"/>
      <p:italic r:id="rId37"/>
    </p:embeddedFont>
    <p:embeddedFont>
      <p:font typeface="Equip Light" panose="02000503000000020004" pitchFamily="2" charset="0"/>
      <p:regular r:id="rId38"/>
      <p:bold r:id="rId39"/>
      <p:italic r:id="rId40"/>
      <p:boldItalic r:id="rId41"/>
    </p:embeddedFont>
    <p:embeddedFont>
      <p:font typeface="Equip Medium" panose="02000603000000020004"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D69AFE-F760-CCE4-C46B-33EF1BC47BCF}" name="Anita Bogner" initials="AB" userId="S::anita.bogner@nagarro.com::1c011b7f-6c67-4e92-9163-bec0c4b1e8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A9"/>
    <a:srgbClr val="060320"/>
    <a:srgbClr val="FF00FF"/>
    <a:srgbClr val="2E008B"/>
    <a:srgbClr val="8594A7"/>
    <a:srgbClr val="EFF1F4"/>
    <a:srgbClr val="131A4E"/>
    <a:srgbClr val="09294D"/>
    <a:srgbClr val="8893A5"/>
    <a:srgbClr val="C4C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4F2AB-748E-4E51-932D-B432F3178F35}" v="13" dt="2023-04-20T15:12:56.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423" autoAdjust="0"/>
  </p:normalViewPr>
  <p:slideViewPr>
    <p:cSldViewPr snapToGrid="0">
      <p:cViewPr>
        <p:scale>
          <a:sx n="50" d="100"/>
          <a:sy n="50" d="100"/>
        </p:scale>
        <p:origin x="207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0.fntdata"/><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32402-E847-41E0-A7EE-5D66ECA7629B}"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D0FC8F03-A649-4822-B7D9-F4EE9B82714C}">
      <dgm:prSet phldrT="[Text]"/>
      <dgm:spPr/>
      <dgm:t>
        <a:bodyPr/>
        <a:lstStyle/>
        <a:p>
          <a:r>
            <a:rPr lang="en-US" b="1" i="0" dirty="0" err="1">
              <a:latin typeface="+mj-lt"/>
            </a:rPr>
            <a:t>Befehlsabhängigkeit</a:t>
          </a:r>
          <a:endParaRPr lang="en-US" dirty="0">
            <a:latin typeface="+mj-lt"/>
          </a:endParaRPr>
        </a:p>
      </dgm:t>
    </dgm:pt>
    <dgm:pt modelId="{B06B5BFE-127C-4763-9580-C10A75377E35}" type="parTrans" cxnId="{BBE17482-A6D5-4A63-8F72-05BC13C209E2}">
      <dgm:prSet/>
      <dgm:spPr/>
      <dgm:t>
        <a:bodyPr/>
        <a:lstStyle/>
        <a:p>
          <a:endParaRPr lang="en-US"/>
        </a:p>
      </dgm:t>
    </dgm:pt>
    <dgm:pt modelId="{FCEAB0ED-81DB-40AB-A5C8-80A0547A9138}" type="sibTrans" cxnId="{BBE17482-A6D5-4A63-8F72-05BC13C209E2}">
      <dgm:prSet/>
      <dgm:spPr/>
      <dgm:t>
        <a:bodyPr/>
        <a:lstStyle/>
        <a:p>
          <a:endParaRPr lang="en-US"/>
        </a:p>
      </dgm:t>
    </dgm:pt>
    <dgm:pt modelId="{98FA67C5-261D-46A5-8816-74122E513307}">
      <dgm:prSet phldrT="[Text]"/>
      <dgm:spPr/>
      <dgm:t>
        <a:bodyPr/>
        <a:lstStyle/>
        <a:p>
          <a:r>
            <a:rPr lang="en-US" b="1" i="0" dirty="0" err="1">
              <a:latin typeface="+mj-lt"/>
            </a:rPr>
            <a:t>Keine</a:t>
          </a:r>
          <a:r>
            <a:rPr lang="en-US" b="1" i="0" dirty="0">
              <a:latin typeface="+mj-lt"/>
            </a:rPr>
            <a:t> </a:t>
          </a:r>
          <a:r>
            <a:rPr lang="en-US" b="1" i="0" dirty="0" err="1">
              <a:latin typeface="+mj-lt"/>
            </a:rPr>
            <a:t>Eigeninitiative</a:t>
          </a:r>
          <a:endParaRPr lang="en-US" dirty="0">
            <a:latin typeface="+mj-lt"/>
          </a:endParaRPr>
        </a:p>
      </dgm:t>
    </dgm:pt>
    <dgm:pt modelId="{39C5944C-6E2B-4AC8-AE8F-72CC1EF5BD4A}" type="parTrans" cxnId="{43730AD7-2374-4374-B0C6-9090D8E08EBA}">
      <dgm:prSet/>
      <dgm:spPr/>
      <dgm:t>
        <a:bodyPr/>
        <a:lstStyle/>
        <a:p>
          <a:endParaRPr lang="en-US"/>
        </a:p>
      </dgm:t>
    </dgm:pt>
    <dgm:pt modelId="{C8CB053C-098A-4EAE-89E9-9E53FF4ABC27}" type="sibTrans" cxnId="{43730AD7-2374-4374-B0C6-9090D8E08EBA}">
      <dgm:prSet/>
      <dgm:spPr/>
      <dgm:t>
        <a:bodyPr/>
        <a:lstStyle/>
        <a:p>
          <a:endParaRPr lang="en-US"/>
        </a:p>
      </dgm:t>
    </dgm:pt>
    <dgm:pt modelId="{26308400-2F3F-4CB2-A49F-CB789ECDAD78}">
      <dgm:prSet phldrT="[Text]"/>
      <dgm:spPr/>
      <dgm:t>
        <a:bodyPr/>
        <a:lstStyle/>
        <a:p>
          <a:r>
            <a:rPr lang="en-US" b="1" i="0" dirty="0" err="1">
              <a:latin typeface="+mj-lt"/>
            </a:rPr>
            <a:t>Grenzen</a:t>
          </a:r>
          <a:r>
            <a:rPr lang="en-US" b="1" i="0" dirty="0">
              <a:latin typeface="+mj-lt"/>
            </a:rPr>
            <a:t> der "</a:t>
          </a:r>
          <a:r>
            <a:rPr lang="en-US" b="1" i="0" dirty="0" err="1">
              <a:latin typeface="+mj-lt"/>
            </a:rPr>
            <a:t>Intelligenz</a:t>
          </a:r>
          <a:r>
            <a:rPr lang="en-US" b="1" i="0" dirty="0">
              <a:latin typeface="+mj-lt"/>
            </a:rPr>
            <a:t>"</a:t>
          </a:r>
          <a:endParaRPr lang="en-US" dirty="0">
            <a:latin typeface="+mj-lt"/>
          </a:endParaRPr>
        </a:p>
      </dgm:t>
    </dgm:pt>
    <dgm:pt modelId="{FD0CEAFF-D2C3-4177-B6F3-85ED59C40627}" type="parTrans" cxnId="{0C01E8F9-0282-4C80-80AE-E8958E428526}">
      <dgm:prSet/>
      <dgm:spPr/>
      <dgm:t>
        <a:bodyPr/>
        <a:lstStyle/>
        <a:p>
          <a:endParaRPr lang="en-US"/>
        </a:p>
      </dgm:t>
    </dgm:pt>
    <dgm:pt modelId="{6AD5A882-CFD4-4378-8DFA-D7CDF4DB77FA}" type="sibTrans" cxnId="{0C01E8F9-0282-4C80-80AE-E8958E428526}">
      <dgm:prSet/>
      <dgm:spPr/>
      <dgm:t>
        <a:bodyPr/>
        <a:lstStyle/>
        <a:p>
          <a:endParaRPr lang="en-US"/>
        </a:p>
      </dgm:t>
    </dgm:pt>
    <dgm:pt modelId="{0B95BCDA-6847-4ED7-B093-0DE1C12CB9CD}" type="pres">
      <dgm:prSet presAssocID="{B2232402-E847-41E0-A7EE-5D66ECA7629B}" presName="linearFlow" presStyleCnt="0">
        <dgm:presLayoutVars>
          <dgm:dir/>
          <dgm:resizeHandles val="exact"/>
        </dgm:presLayoutVars>
      </dgm:prSet>
      <dgm:spPr/>
    </dgm:pt>
    <dgm:pt modelId="{DEA44212-BAAC-402E-BE4F-BAEA29803DC3}" type="pres">
      <dgm:prSet presAssocID="{D0FC8F03-A649-4822-B7D9-F4EE9B82714C}" presName="composite" presStyleCnt="0"/>
      <dgm:spPr/>
    </dgm:pt>
    <dgm:pt modelId="{CB5F6AB3-5C9D-4AC6-BFC4-76055CA0CA80}" type="pres">
      <dgm:prSet presAssocID="{D0FC8F03-A649-4822-B7D9-F4EE9B82714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rt with solid fill"/>
        </a:ext>
      </dgm:extLst>
    </dgm:pt>
    <dgm:pt modelId="{286B0CC0-CD17-4F58-A40B-E18A688BFDBD}" type="pres">
      <dgm:prSet presAssocID="{D0FC8F03-A649-4822-B7D9-F4EE9B82714C}" presName="txShp" presStyleLbl="node1" presStyleIdx="0" presStyleCnt="3">
        <dgm:presLayoutVars>
          <dgm:bulletEnabled val="1"/>
        </dgm:presLayoutVars>
      </dgm:prSet>
      <dgm:spPr/>
    </dgm:pt>
    <dgm:pt modelId="{96D884F5-B8AE-45E2-A8AB-A2EA1EE99DFC}" type="pres">
      <dgm:prSet presAssocID="{FCEAB0ED-81DB-40AB-A5C8-80A0547A9138}" presName="spacing" presStyleCnt="0"/>
      <dgm:spPr/>
    </dgm:pt>
    <dgm:pt modelId="{C54EDB60-3EE7-4444-B319-02EEA967C01D}" type="pres">
      <dgm:prSet presAssocID="{98FA67C5-261D-46A5-8816-74122E513307}" presName="composite" presStyleCnt="0"/>
      <dgm:spPr/>
    </dgm:pt>
    <dgm:pt modelId="{29CE0225-D33A-47A7-B903-3359EE89C085}" type="pres">
      <dgm:prSet presAssocID="{98FA67C5-261D-46A5-8816-74122E513307}"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3637A141-C0BA-4800-BD71-0FF26197AE26}" type="pres">
      <dgm:prSet presAssocID="{98FA67C5-261D-46A5-8816-74122E513307}" presName="txShp" presStyleLbl="node1" presStyleIdx="1" presStyleCnt="3">
        <dgm:presLayoutVars>
          <dgm:bulletEnabled val="1"/>
        </dgm:presLayoutVars>
      </dgm:prSet>
      <dgm:spPr/>
    </dgm:pt>
    <dgm:pt modelId="{C6AC4535-901F-4F6C-98A3-BE281C0C0EC6}" type="pres">
      <dgm:prSet presAssocID="{C8CB053C-098A-4EAE-89E9-9E53FF4ABC27}" presName="spacing" presStyleCnt="0"/>
      <dgm:spPr/>
    </dgm:pt>
    <dgm:pt modelId="{E43D0281-177F-4E9B-916B-6D5294E9F112}" type="pres">
      <dgm:prSet presAssocID="{26308400-2F3F-4CB2-A49F-CB789ECDAD78}" presName="composite" presStyleCnt="0"/>
      <dgm:spPr/>
    </dgm:pt>
    <dgm:pt modelId="{55454568-91D9-481C-8E33-18899AD41BBD}" type="pres">
      <dgm:prSet presAssocID="{26308400-2F3F-4CB2-A49F-CB789ECDAD78}"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eft Brain with solid fill"/>
        </a:ext>
      </dgm:extLst>
    </dgm:pt>
    <dgm:pt modelId="{21C040C0-9B67-45B4-A1F4-B5AA12302B09}" type="pres">
      <dgm:prSet presAssocID="{26308400-2F3F-4CB2-A49F-CB789ECDAD78}" presName="txShp" presStyleLbl="node1" presStyleIdx="2" presStyleCnt="3">
        <dgm:presLayoutVars>
          <dgm:bulletEnabled val="1"/>
        </dgm:presLayoutVars>
      </dgm:prSet>
      <dgm:spPr/>
    </dgm:pt>
  </dgm:ptLst>
  <dgm:cxnLst>
    <dgm:cxn modelId="{1F96CD48-4254-4753-B07B-A6BFA08DC9D4}" type="presOf" srcId="{26308400-2F3F-4CB2-A49F-CB789ECDAD78}" destId="{21C040C0-9B67-45B4-A1F4-B5AA12302B09}" srcOrd="0" destOrd="0" presId="urn:microsoft.com/office/officeart/2005/8/layout/vList3"/>
    <dgm:cxn modelId="{06ADB277-EE33-409C-8B59-397CA96B8EC8}" type="presOf" srcId="{98FA67C5-261D-46A5-8816-74122E513307}" destId="{3637A141-C0BA-4800-BD71-0FF26197AE26}" srcOrd="0" destOrd="0" presId="urn:microsoft.com/office/officeart/2005/8/layout/vList3"/>
    <dgm:cxn modelId="{BBE17482-A6D5-4A63-8F72-05BC13C209E2}" srcId="{B2232402-E847-41E0-A7EE-5D66ECA7629B}" destId="{D0FC8F03-A649-4822-B7D9-F4EE9B82714C}" srcOrd="0" destOrd="0" parTransId="{B06B5BFE-127C-4763-9580-C10A75377E35}" sibTransId="{FCEAB0ED-81DB-40AB-A5C8-80A0547A9138}"/>
    <dgm:cxn modelId="{0FF3D4BD-01F6-4D50-A52E-F8B75E812554}" type="presOf" srcId="{D0FC8F03-A649-4822-B7D9-F4EE9B82714C}" destId="{286B0CC0-CD17-4F58-A40B-E18A688BFDBD}" srcOrd="0" destOrd="0" presId="urn:microsoft.com/office/officeart/2005/8/layout/vList3"/>
    <dgm:cxn modelId="{43730AD7-2374-4374-B0C6-9090D8E08EBA}" srcId="{B2232402-E847-41E0-A7EE-5D66ECA7629B}" destId="{98FA67C5-261D-46A5-8816-74122E513307}" srcOrd="1" destOrd="0" parTransId="{39C5944C-6E2B-4AC8-AE8F-72CC1EF5BD4A}" sibTransId="{C8CB053C-098A-4EAE-89E9-9E53FF4ABC27}"/>
    <dgm:cxn modelId="{719003EC-81FB-4A50-A969-B43581C2EADE}" type="presOf" srcId="{B2232402-E847-41E0-A7EE-5D66ECA7629B}" destId="{0B95BCDA-6847-4ED7-B093-0DE1C12CB9CD}" srcOrd="0" destOrd="0" presId="urn:microsoft.com/office/officeart/2005/8/layout/vList3"/>
    <dgm:cxn modelId="{0C01E8F9-0282-4C80-80AE-E8958E428526}" srcId="{B2232402-E847-41E0-A7EE-5D66ECA7629B}" destId="{26308400-2F3F-4CB2-A49F-CB789ECDAD78}" srcOrd="2" destOrd="0" parTransId="{FD0CEAFF-D2C3-4177-B6F3-85ED59C40627}" sibTransId="{6AD5A882-CFD4-4378-8DFA-D7CDF4DB77FA}"/>
    <dgm:cxn modelId="{20952B49-6865-45A1-B97F-B89FFD7595C5}" type="presParOf" srcId="{0B95BCDA-6847-4ED7-B093-0DE1C12CB9CD}" destId="{DEA44212-BAAC-402E-BE4F-BAEA29803DC3}" srcOrd="0" destOrd="0" presId="urn:microsoft.com/office/officeart/2005/8/layout/vList3"/>
    <dgm:cxn modelId="{319FC90B-200B-4812-A5D2-682A68711AB4}" type="presParOf" srcId="{DEA44212-BAAC-402E-BE4F-BAEA29803DC3}" destId="{CB5F6AB3-5C9D-4AC6-BFC4-76055CA0CA80}" srcOrd="0" destOrd="0" presId="urn:microsoft.com/office/officeart/2005/8/layout/vList3"/>
    <dgm:cxn modelId="{9922D5CA-F44F-49BB-AF09-E1A53E8A2E20}" type="presParOf" srcId="{DEA44212-BAAC-402E-BE4F-BAEA29803DC3}" destId="{286B0CC0-CD17-4F58-A40B-E18A688BFDBD}" srcOrd="1" destOrd="0" presId="urn:microsoft.com/office/officeart/2005/8/layout/vList3"/>
    <dgm:cxn modelId="{45DC43E2-F1C1-4591-8B48-81720750E8AC}" type="presParOf" srcId="{0B95BCDA-6847-4ED7-B093-0DE1C12CB9CD}" destId="{96D884F5-B8AE-45E2-A8AB-A2EA1EE99DFC}" srcOrd="1" destOrd="0" presId="urn:microsoft.com/office/officeart/2005/8/layout/vList3"/>
    <dgm:cxn modelId="{991B2DBA-979B-42D8-82C7-CD472065A8B2}" type="presParOf" srcId="{0B95BCDA-6847-4ED7-B093-0DE1C12CB9CD}" destId="{C54EDB60-3EE7-4444-B319-02EEA967C01D}" srcOrd="2" destOrd="0" presId="urn:microsoft.com/office/officeart/2005/8/layout/vList3"/>
    <dgm:cxn modelId="{9CACA094-8E0E-45A5-B55B-0A405949EAD3}" type="presParOf" srcId="{C54EDB60-3EE7-4444-B319-02EEA967C01D}" destId="{29CE0225-D33A-47A7-B903-3359EE89C085}" srcOrd="0" destOrd="0" presId="urn:microsoft.com/office/officeart/2005/8/layout/vList3"/>
    <dgm:cxn modelId="{62BE94E4-456D-4E65-BF9E-689636934B24}" type="presParOf" srcId="{C54EDB60-3EE7-4444-B319-02EEA967C01D}" destId="{3637A141-C0BA-4800-BD71-0FF26197AE26}" srcOrd="1" destOrd="0" presId="urn:microsoft.com/office/officeart/2005/8/layout/vList3"/>
    <dgm:cxn modelId="{F76322BD-6CA4-4EDD-83D2-F46170545DBD}" type="presParOf" srcId="{0B95BCDA-6847-4ED7-B093-0DE1C12CB9CD}" destId="{C6AC4535-901F-4F6C-98A3-BE281C0C0EC6}" srcOrd="3" destOrd="0" presId="urn:microsoft.com/office/officeart/2005/8/layout/vList3"/>
    <dgm:cxn modelId="{D519B451-766C-4050-A0C8-505FCD453CD7}" type="presParOf" srcId="{0B95BCDA-6847-4ED7-B093-0DE1C12CB9CD}" destId="{E43D0281-177F-4E9B-916B-6D5294E9F112}" srcOrd="4" destOrd="0" presId="urn:microsoft.com/office/officeart/2005/8/layout/vList3"/>
    <dgm:cxn modelId="{A7B0A577-E7BE-4FAE-A0CD-0F207760FDAB}" type="presParOf" srcId="{E43D0281-177F-4E9B-916B-6D5294E9F112}" destId="{55454568-91D9-481C-8E33-18899AD41BBD}" srcOrd="0" destOrd="0" presId="urn:microsoft.com/office/officeart/2005/8/layout/vList3"/>
    <dgm:cxn modelId="{8F7B3030-BCE3-4091-A902-72A355ACA7DF}" type="presParOf" srcId="{E43D0281-177F-4E9B-916B-6D5294E9F112}" destId="{21C040C0-9B67-45B4-A1F4-B5AA12302B09}"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B0CC0-CD17-4F58-A40B-E18A688BFDBD}">
      <dsp:nvSpPr>
        <dsp:cNvPr id="0" name=""/>
        <dsp:cNvSpPr/>
      </dsp:nvSpPr>
      <dsp:spPr>
        <a:xfrm rot="10800000">
          <a:off x="1403359" y="983"/>
          <a:ext cx="4546028" cy="1033230"/>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62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latin typeface="+mj-lt"/>
            </a:rPr>
            <a:t>Befehlsabhängigkeit</a:t>
          </a:r>
          <a:endParaRPr lang="en-US" sz="2000" kern="1200" dirty="0">
            <a:latin typeface="+mj-lt"/>
          </a:endParaRPr>
        </a:p>
      </dsp:txBody>
      <dsp:txXfrm rot="10800000">
        <a:off x="1661666" y="983"/>
        <a:ext cx="4287721" cy="1033230"/>
      </dsp:txXfrm>
    </dsp:sp>
    <dsp:sp modelId="{CB5F6AB3-5C9D-4AC6-BFC4-76055CA0CA80}">
      <dsp:nvSpPr>
        <dsp:cNvPr id="0" name=""/>
        <dsp:cNvSpPr/>
      </dsp:nvSpPr>
      <dsp:spPr>
        <a:xfrm>
          <a:off x="886744" y="983"/>
          <a:ext cx="1033230" cy="103323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37A141-C0BA-4800-BD71-0FF26197AE26}">
      <dsp:nvSpPr>
        <dsp:cNvPr id="0" name=""/>
        <dsp:cNvSpPr/>
      </dsp:nvSpPr>
      <dsp:spPr>
        <a:xfrm rot="10800000">
          <a:off x="1403359" y="1342641"/>
          <a:ext cx="4546028" cy="1033230"/>
        </a:xfrm>
        <a:prstGeom prst="homePlate">
          <a:avLst/>
        </a:prstGeom>
        <a:solidFill>
          <a:schemeClr val="accent1">
            <a:shade val="50000"/>
            <a:hueOff val="-387699"/>
            <a:satOff val="-27070"/>
            <a:lumOff val="332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62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latin typeface="+mj-lt"/>
            </a:rPr>
            <a:t>Keine</a:t>
          </a:r>
          <a:r>
            <a:rPr lang="en-US" sz="2000" b="1" i="0" kern="1200" dirty="0">
              <a:latin typeface="+mj-lt"/>
            </a:rPr>
            <a:t> </a:t>
          </a:r>
          <a:r>
            <a:rPr lang="en-US" sz="2000" b="1" i="0" kern="1200" dirty="0" err="1">
              <a:latin typeface="+mj-lt"/>
            </a:rPr>
            <a:t>Eigeninitiative</a:t>
          </a:r>
          <a:endParaRPr lang="en-US" sz="2000" kern="1200" dirty="0">
            <a:latin typeface="+mj-lt"/>
          </a:endParaRPr>
        </a:p>
      </dsp:txBody>
      <dsp:txXfrm rot="10800000">
        <a:off x="1661666" y="1342641"/>
        <a:ext cx="4287721" cy="1033230"/>
      </dsp:txXfrm>
    </dsp:sp>
    <dsp:sp modelId="{29CE0225-D33A-47A7-B903-3359EE89C085}">
      <dsp:nvSpPr>
        <dsp:cNvPr id="0" name=""/>
        <dsp:cNvSpPr/>
      </dsp:nvSpPr>
      <dsp:spPr>
        <a:xfrm>
          <a:off x="886744" y="1342641"/>
          <a:ext cx="1033230" cy="103323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C040C0-9B67-45B4-A1F4-B5AA12302B09}">
      <dsp:nvSpPr>
        <dsp:cNvPr id="0" name=""/>
        <dsp:cNvSpPr/>
      </dsp:nvSpPr>
      <dsp:spPr>
        <a:xfrm rot="10800000">
          <a:off x="1403359" y="2684299"/>
          <a:ext cx="4546028" cy="1033230"/>
        </a:xfrm>
        <a:prstGeom prst="homePlate">
          <a:avLst/>
        </a:prstGeom>
        <a:solidFill>
          <a:schemeClr val="accent1">
            <a:shade val="50000"/>
            <a:hueOff val="-387699"/>
            <a:satOff val="-27070"/>
            <a:lumOff val="332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62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latin typeface="+mj-lt"/>
            </a:rPr>
            <a:t>Grenzen</a:t>
          </a:r>
          <a:r>
            <a:rPr lang="en-US" sz="2000" b="1" i="0" kern="1200" dirty="0">
              <a:latin typeface="+mj-lt"/>
            </a:rPr>
            <a:t> der "</a:t>
          </a:r>
          <a:r>
            <a:rPr lang="en-US" sz="2000" b="1" i="0" kern="1200" dirty="0" err="1">
              <a:latin typeface="+mj-lt"/>
            </a:rPr>
            <a:t>Intelligenz</a:t>
          </a:r>
          <a:r>
            <a:rPr lang="en-US" sz="2000" b="1" i="0" kern="1200" dirty="0">
              <a:latin typeface="+mj-lt"/>
            </a:rPr>
            <a:t>"</a:t>
          </a:r>
          <a:endParaRPr lang="en-US" sz="2000" kern="1200" dirty="0">
            <a:latin typeface="+mj-lt"/>
          </a:endParaRPr>
        </a:p>
      </dsp:txBody>
      <dsp:txXfrm rot="10800000">
        <a:off x="1661666" y="2684299"/>
        <a:ext cx="4287721" cy="1033230"/>
      </dsp:txXfrm>
    </dsp:sp>
    <dsp:sp modelId="{55454568-91D9-481C-8E33-18899AD41BBD}">
      <dsp:nvSpPr>
        <dsp:cNvPr id="0" name=""/>
        <dsp:cNvSpPr/>
      </dsp:nvSpPr>
      <dsp:spPr>
        <a:xfrm>
          <a:off x="886744" y="2684299"/>
          <a:ext cx="1033230" cy="103323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04/23/2024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cnsoft.de/leistungen/softwaretesting#testarte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In unserer Station möchten wir mit euch einen Ausflug in die Welt der Software-Entwicklung machen und euch zeigen wie der Alltag von einem „Software-Hero“ aussieht</a:t>
            </a:r>
          </a:p>
        </p:txBody>
      </p:sp>
      <p:sp>
        <p:nvSpPr>
          <p:cNvPr id="4" name="Foliennummernplatzhalt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1117956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Und die 2. Frage ist dann „Wie wird Software gemacht“? </a:t>
            </a:r>
            <a:r>
              <a:rPr lang="de-AT" dirty="0" err="1"/>
              <a:t>Bzw</a:t>
            </a:r>
            <a:r>
              <a:rPr lang="de-AT" dirty="0"/>
              <a:t> „Woraus besteht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endParaRPr lang="de-AT" dirty="0"/>
          </a:p>
          <a:p>
            <a:pPr marL="171450" indent="-171450">
              <a:buFontTx/>
              <a:buChar char="-"/>
            </a:pPr>
            <a:r>
              <a:rPr lang="de-AT" dirty="0"/>
              <a:t>Computer verstehen nur Binärsprache (die aus 0 und 1 besteht).</a:t>
            </a:r>
            <a:br>
              <a:rPr lang="de-AT" dirty="0"/>
            </a:br>
            <a:endParaRPr lang="de-AT" dirty="0"/>
          </a:p>
          <a:p>
            <a:pPr marL="171450" indent="-171450">
              <a:buFontTx/>
              <a:buChar char="-"/>
            </a:pPr>
            <a:r>
              <a:rPr lang="de-AT" dirty="0"/>
              <a:t>Da diese für den Menschen schwer verständlich ist wurden </a:t>
            </a:r>
            <a:r>
              <a:rPr lang="de-AT" dirty="0" err="1"/>
              <a:t>soganannte</a:t>
            </a:r>
            <a:r>
              <a:rPr lang="de-AT" dirty="0"/>
              <a:t> Programmiersprachen erfunden mittels derer man mit den Computer reden und ihm Anweisungen geben kann.</a:t>
            </a:r>
            <a:br>
              <a:rPr lang="de-AT" dirty="0"/>
            </a:br>
            <a:endParaRPr lang="de-AT" dirty="0"/>
          </a:p>
          <a:p>
            <a:pPr marL="171450" indent="-171450">
              <a:buFontTx/>
              <a:buChar char="-"/>
            </a:pPr>
            <a:r>
              <a:rPr lang="de-DE" b="0" i="0" dirty="0">
                <a:solidFill>
                  <a:srgbClr val="333333"/>
                </a:solidFill>
                <a:effectLst/>
                <a:latin typeface="-apple-system"/>
              </a:rPr>
              <a:t>Die geschriebenen Anweisungen nennt man „Quell-Code“ und dieser macht im wesentlichen die Software aus.</a:t>
            </a:r>
          </a:p>
          <a:p>
            <a:pPr marL="171450" indent="-171450">
              <a:buFontTx/>
              <a:buChar char="-"/>
            </a:pPr>
            <a:endParaRPr lang="de-DE" b="0" i="0" dirty="0">
              <a:solidFill>
                <a:srgbClr val="333333"/>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Den Prozess des „Erschaffens“ von Software nennt man Software-Entwicklung</a:t>
            </a:r>
            <a:endParaRPr lang="de-DE" b="0" i="0" dirty="0">
              <a:solidFill>
                <a:srgbClr val="333333"/>
              </a:solidFill>
              <a:effectLst/>
              <a:latin typeface="-apple-system"/>
            </a:endParaRPr>
          </a:p>
          <a:p>
            <a:pPr marL="0" indent="0" algn="l">
              <a:buFontTx/>
              <a:buNone/>
            </a:pPr>
            <a:br>
              <a:rPr lang="de-DE" b="0" i="0" dirty="0">
                <a:solidFill>
                  <a:srgbClr val="333333"/>
                </a:solidFill>
                <a:effectLst/>
                <a:latin typeface="-apple-system"/>
              </a:rPr>
            </a:br>
            <a:r>
              <a:rPr lang="de-DE" b="0" i="0" dirty="0">
                <a:solidFill>
                  <a:srgbClr val="333333"/>
                </a:solidFill>
                <a:effectLst/>
                <a:latin typeface="-apple-system"/>
              </a:rPr>
              <a:t>Jetzt wissen wir was Software ist und woraus sie besteht, aber Software entsteht nicht von alleine!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33333"/>
                </a:solidFill>
                <a:effectLst/>
                <a:latin typeface="-apple-system"/>
              </a:rPr>
              <a:t>D</a:t>
            </a:r>
            <a:r>
              <a:rPr lang="de-AT" dirty="0" err="1"/>
              <a:t>afür</a:t>
            </a:r>
            <a:r>
              <a:rPr lang="de-AT" dirty="0"/>
              <a:t> braucht es jetzt noch etwas ganz wichtiges! =&gt; nächste Folie</a:t>
            </a:r>
          </a:p>
          <a:p>
            <a:pPr marL="171450" indent="-171450" algn="l">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11</a:t>
            </a:fld>
            <a:endParaRPr lang="en-PT"/>
          </a:p>
        </p:txBody>
      </p:sp>
    </p:spTree>
    <p:extLst>
      <p:ext uri="{BB962C8B-B14F-4D97-AF65-F5344CB8AC3E}">
        <p14:creationId xmlns:p14="http://schemas.microsoft.com/office/powerpoint/2010/main" val="237709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AT" dirty="0"/>
              <a:t>Fragen in die Runde: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Weiß jemand was Software Test ist</a:t>
            </a:r>
            <a:br>
              <a:rPr lang="de-AT" dirty="0"/>
            </a:br>
            <a:r>
              <a:rPr lang="de-AT" dirty="0"/>
              <a:t>=&gt; wir wollen Fehler in der Software finden / schauen ob sie so funktioniert wie sie soll. (Weiß jemand wie Fehler noch genannt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Was kann alles ein Fehler sein: etwas funktioniert nicht wie gewünscht, etwas fehlt, etwas dauert zu Lange aber auch Tippfehler sind Fehler ;)</a:t>
            </a:r>
          </a:p>
          <a:p>
            <a:pPr marL="171450" indent="-171450">
              <a:buFontTx/>
              <a:buChar char="-"/>
            </a:pPr>
            <a:endParaRPr lang="de-AT" dirty="0"/>
          </a:p>
          <a:p>
            <a:pPr marL="171450" indent="-171450">
              <a:buFontTx/>
              <a:buChar char="-"/>
            </a:pPr>
            <a:r>
              <a:rPr lang="de-AT" dirty="0"/>
              <a:t>Wieso ist Software-Test wichtig?</a:t>
            </a:r>
          </a:p>
          <a:p>
            <a:pPr marL="628650" lvl="1" indent="-171450">
              <a:buFontTx/>
              <a:buChar char="-"/>
            </a:pPr>
            <a:r>
              <a:rPr lang="de-AT" dirty="0"/>
              <a:t>Fehler sind nervig für den Benutzer (stellt euch vor ihr spielt ein cooles Spiel am Handy aber immer kurz vor Levelende stürzt es ab)</a:t>
            </a:r>
          </a:p>
          <a:p>
            <a:pPr marL="628650" lvl="1" indent="-171450">
              <a:buFontTx/>
              <a:buChar char="-"/>
            </a:pPr>
            <a:r>
              <a:rPr lang="de-AT" dirty="0"/>
              <a:t>Oder stellt euch vor ihr wollt euer Freundin eine Nachricht im WhatsApp schreiben aber die Nachricht kommt nie an oder landet stattdessen bei einem eurer Eltern.</a:t>
            </a:r>
          </a:p>
          <a:p>
            <a:pPr marL="628650" lvl="1" indent="-171450">
              <a:buFontTx/>
              <a:buChar char="-"/>
            </a:pPr>
            <a:r>
              <a:rPr lang="de-AT" dirty="0"/>
              <a:t>Es kann aber je nachdem um welche Software es sich handelt auch um viel Geld oder die Gesundheit von Menschen gehen (</a:t>
            </a:r>
            <a:r>
              <a:rPr lang="de-AT" dirty="0" err="1"/>
              <a:t>zB</a:t>
            </a:r>
            <a:r>
              <a:rPr lang="de-AT" dirty="0"/>
              <a:t> Bankensoftware, medizinische Geräte oder Steuerung von Fahrzeugen)</a:t>
            </a:r>
          </a:p>
          <a:p>
            <a:pPr marL="628650" lvl="1" indent="-171450">
              <a:buFontTx/>
              <a:buChar char="-"/>
            </a:pPr>
            <a:r>
              <a:rPr lang="de-AT" dirty="0"/>
              <a:t>Keine Firma will ihren Namen finden wenn man im Internet nach den schlimmsten Software-Fehlern aller Zeiten sucht</a:t>
            </a:r>
          </a:p>
          <a:p>
            <a:pPr marL="171450" indent="-171450">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12</a:t>
            </a:fld>
            <a:endParaRPr lang="en-PT"/>
          </a:p>
        </p:txBody>
      </p:sp>
    </p:spTree>
    <p:extLst>
      <p:ext uri="{BB962C8B-B14F-4D97-AF65-F5344CB8AC3E}">
        <p14:creationId xmlns:p14="http://schemas.microsoft.com/office/powerpoint/2010/main" val="89607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e-DE" b="1" i="0" dirty="0">
                <a:solidFill>
                  <a:srgbClr val="3B3C3D"/>
                </a:solidFill>
                <a:effectLst/>
                <a:latin typeface="Open Sans" panose="020B0606030504020204" pitchFamily="34" charset="0"/>
              </a:rPr>
              <a:t>Anforderungsanalyse und Erstellung einer Spezifikation. </a:t>
            </a:r>
            <a:r>
              <a:rPr lang="de-DE" b="0" i="0" dirty="0">
                <a:solidFill>
                  <a:srgbClr val="3B3C3D"/>
                </a:solidFill>
                <a:effectLst/>
                <a:latin typeface="Open Sans" panose="020B0606030504020204" pitchFamily="34" charset="0"/>
              </a:rPr>
              <a:t>Ganz am Anfang des Projekts wird klar definiert, welches Problem es gibt und wie das zukünftige Produkt es lösen muss. Eine ausführliche Beschreibung des Problems dient als Basis für die Erfassung und Formulierung von Anforderungen, die nach der Analyse und Überprüfung in Form eines Pflichtenheftes (Systemspezifikation) zusammengefasst werden. In der Spezifikation wird beschrieben, wie die Software praktisch umgesetzt wird.</a:t>
            </a:r>
          </a:p>
          <a:p>
            <a:pPr algn="l">
              <a:buFont typeface="Arial" panose="020B0604020202020204" pitchFamily="34" charset="0"/>
              <a:buChar char="•"/>
            </a:pPr>
            <a:r>
              <a:rPr lang="de-DE" b="1" i="0" dirty="0">
                <a:solidFill>
                  <a:srgbClr val="3B3C3D"/>
                </a:solidFill>
                <a:effectLst/>
                <a:latin typeface="Open Sans" panose="020B0606030504020204" pitchFamily="34" charset="0"/>
              </a:rPr>
              <a:t>Design</a:t>
            </a:r>
            <a:r>
              <a:rPr lang="de-DE" b="0" i="0" dirty="0">
                <a:solidFill>
                  <a:srgbClr val="3B3C3D"/>
                </a:solidFill>
                <a:effectLst/>
                <a:latin typeface="Open Sans" panose="020B0606030504020204" pitchFamily="34" charset="0"/>
              </a:rPr>
              <a:t>. Diese Phase wird auf der Basis von Anforderungen durchgeführt. Man unterscheidet Grob- und Feinentwurf. Im ersten Fall geht es um die Festlegung der Architektur, die einzelne Komponenten des Systems und deren Zusammenhänge beschreibt. Beim Feinentwurf wird ein detailliertes Konzept erstellt.</a:t>
            </a:r>
          </a:p>
          <a:p>
            <a:pPr algn="l">
              <a:buFont typeface="Arial" panose="020B0604020202020204" pitchFamily="34" charset="0"/>
              <a:buChar char="•"/>
            </a:pPr>
            <a:r>
              <a:rPr lang="de-DE" b="1" i="0" dirty="0">
                <a:solidFill>
                  <a:srgbClr val="3B3C3D"/>
                </a:solidFill>
                <a:effectLst/>
                <a:latin typeface="Open Sans" panose="020B0606030504020204" pitchFamily="34" charset="0"/>
              </a:rPr>
              <a:t>Programmierung.</a:t>
            </a:r>
            <a:r>
              <a:rPr lang="de-DE" b="0" i="0" dirty="0">
                <a:solidFill>
                  <a:srgbClr val="3B3C3D"/>
                </a:solidFill>
                <a:effectLst/>
                <a:latin typeface="Open Sans" panose="020B0606030504020204" pitchFamily="34" charset="0"/>
              </a:rPr>
              <a:t> Anschließend folgt die eigentliche Programmierung in ausgewählten Programmiersprachen.</a:t>
            </a:r>
          </a:p>
          <a:p>
            <a:pPr algn="l">
              <a:buFont typeface="Arial" panose="020B0604020202020204" pitchFamily="34" charset="0"/>
              <a:buChar char="•"/>
            </a:pPr>
            <a:r>
              <a:rPr lang="de-DE" b="1" i="0" dirty="0">
                <a:solidFill>
                  <a:srgbClr val="3B3C3D"/>
                </a:solidFill>
                <a:effectLst/>
                <a:latin typeface="Open Sans" panose="020B0606030504020204" pitchFamily="34" charset="0"/>
              </a:rPr>
              <a:t>Testen und Integration</a:t>
            </a:r>
            <a:r>
              <a:rPr lang="de-DE" b="0" i="0" dirty="0">
                <a:solidFill>
                  <a:srgbClr val="3B3C3D"/>
                </a:solidFill>
                <a:effectLst/>
                <a:latin typeface="Open Sans" panose="020B0606030504020204" pitchFamily="34" charset="0"/>
              </a:rPr>
              <a:t>. Softwarekomponenten werden zusammengebaut. Und Testingenieure überprüfen </a:t>
            </a:r>
            <a:r>
              <a:rPr lang="de-DE" b="0" i="0" dirty="0">
                <a:solidFill>
                  <a:srgbClr val="3B3C3D"/>
                </a:solidFill>
                <a:effectLst/>
                <a:latin typeface="Open Sans" panose="020B0606030504020204" pitchFamily="34" charset="0"/>
                <a:hlinkClick r:id="rId3"/>
              </a:rPr>
              <a:t>mittels unterschiedlicher Softwaretests</a:t>
            </a:r>
            <a:r>
              <a:rPr lang="de-DE" b="0" i="0" dirty="0">
                <a:solidFill>
                  <a:srgbClr val="3B3C3D"/>
                </a:solidFill>
                <a:effectLst/>
                <a:latin typeface="Open Sans" panose="020B0606030504020204" pitchFamily="34" charset="0"/>
              </a:rPr>
              <a:t>, ob die Software die vordefinierten Anforderungen erfüllt. Wenn es nicht der Fall ist, werden gefundene Fehler behoben.</a:t>
            </a:r>
          </a:p>
          <a:p>
            <a:pPr algn="l">
              <a:buFont typeface="Arial" panose="020B0604020202020204" pitchFamily="34" charset="0"/>
              <a:buChar char="•"/>
            </a:pPr>
            <a:r>
              <a:rPr lang="de-DE" b="1" i="0" dirty="0">
                <a:solidFill>
                  <a:srgbClr val="3B3C3D"/>
                </a:solidFill>
                <a:effectLst/>
                <a:latin typeface="Open Sans" panose="020B0606030504020204" pitchFamily="34" charset="0"/>
              </a:rPr>
              <a:t>Auslieferung des Produkts und Einführung.</a:t>
            </a:r>
            <a:r>
              <a:rPr lang="de-DE" b="0" i="0" dirty="0">
                <a:solidFill>
                  <a:srgbClr val="3B3C3D"/>
                </a:solidFill>
                <a:effectLst/>
                <a:latin typeface="Open Sans" panose="020B0606030504020204" pitchFamily="34" charset="0"/>
              </a:rPr>
              <a:t> Nach dem Testen und der Fehlerbehebung wird die endgültige funktionsfähige Version der Software an den Kunden ausgeliefert.</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203433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Automatisierte Tests sind Tests, die automatisch (also ohne manuelle Interaktion) ablaufen und bestimmte Funktionalitäten in der Software überprüfen.</a:t>
            </a:r>
          </a:p>
          <a:p>
            <a:endParaRPr lang="de-AT" dirty="0"/>
          </a:p>
          <a:p>
            <a:r>
              <a:rPr lang="de-AT" dirty="0"/>
              <a:t>wieso ist das wichtig? Reicht nicht manueller Test?</a:t>
            </a:r>
          </a:p>
          <a:p>
            <a:r>
              <a:rPr lang="de-AT" dirty="0"/>
              <a:t>Software entsteht </a:t>
            </a:r>
            <a:r>
              <a:rPr lang="de-AT" dirty="0" err="1"/>
              <a:t>itertativ</a:t>
            </a:r>
            <a:r>
              <a:rPr lang="de-AT" dirty="0"/>
              <a:t>, </a:t>
            </a:r>
            <a:r>
              <a:rPr lang="de-AT" dirty="0" err="1"/>
              <a:t>dh</a:t>
            </a:r>
            <a:r>
              <a:rPr lang="de-AT" dirty="0"/>
              <a:t> sie wird in kleinen Teilen immer weiter ausgebaut. Beim Hinzufügen neuer Funktionalität kann es jetzt aber passieren das etwas kaputt gemacht wird dass schon funktioniert hat. </a:t>
            </a:r>
            <a:br>
              <a:rPr lang="de-AT" dirty="0"/>
            </a:br>
            <a:r>
              <a:rPr lang="de-AT" dirty="0"/>
              <a:t>Alles immer wieder manuell testen kostet Zeit und ist langweilig =&gt; automatisierte Tests dienen dazu Sicherzustellen dass nichts kaputt gemacht wurde im Zuge von Änderungen an der Software =&gt; Regressionstest.</a:t>
            </a:r>
          </a:p>
          <a:p>
            <a:endParaRPr lang="de-AT" dirty="0"/>
          </a:p>
          <a:p>
            <a:r>
              <a:rPr lang="de-AT" dirty="0"/>
              <a:t>Automatisierte Tests bestehen genauso aus Code wie auch die Software selbst, nur das dieser Code keine neue Funktionalität hinzufügt sondern Funktionalität testet.</a:t>
            </a:r>
            <a:br>
              <a:rPr lang="de-AT" dirty="0"/>
            </a:b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121959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Software wird in verschiedenen Formen angeboten, von Apps auf Smartphones bis hin zu Programmen auf Computern und den Betriebssystemen, die diese Geräte steuern.</a:t>
            </a:r>
            <a:endParaRPr lang="en-GB" dirty="0"/>
          </a:p>
          <a:p>
            <a:r>
              <a:rPr lang="en-GB" dirty="0"/>
              <a:t>Developers have to deliver high quality software despite fast moving requirements. We guide our participants in hands-on sessions to attain the skills and the mindset required to be successful as part of an agile development team. </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1515679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Und die 2. Frage ist dann „Wie wird Software gemacht“? </a:t>
            </a:r>
            <a:r>
              <a:rPr lang="de-AT" dirty="0" err="1"/>
              <a:t>Bzw</a:t>
            </a:r>
            <a:r>
              <a:rPr lang="de-AT" dirty="0"/>
              <a:t> „Woraus besteht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endParaRPr lang="de-AT" dirty="0"/>
          </a:p>
          <a:p>
            <a:pPr marL="171450" indent="-171450">
              <a:buFontTx/>
              <a:buChar char="-"/>
            </a:pPr>
            <a:r>
              <a:rPr lang="de-AT" dirty="0"/>
              <a:t>Computer verstehen nur Binärsprache (die aus 0 und 1 besteht).</a:t>
            </a:r>
            <a:br>
              <a:rPr lang="de-AT" dirty="0"/>
            </a:br>
            <a:endParaRPr lang="de-AT" dirty="0"/>
          </a:p>
          <a:p>
            <a:pPr marL="171450" indent="-171450">
              <a:buFontTx/>
              <a:buChar char="-"/>
            </a:pPr>
            <a:r>
              <a:rPr lang="de-AT" dirty="0"/>
              <a:t>Da diese für den Menschen schwer verständlich ist wurden </a:t>
            </a:r>
            <a:r>
              <a:rPr lang="de-AT" dirty="0" err="1"/>
              <a:t>soganannte</a:t>
            </a:r>
            <a:r>
              <a:rPr lang="de-AT" dirty="0"/>
              <a:t> Programmiersprachen erfunden mittels derer man mit den Computer reden und ihm Anweisungen geben kann.</a:t>
            </a:r>
            <a:br>
              <a:rPr lang="de-AT" dirty="0"/>
            </a:br>
            <a:endParaRPr lang="de-AT" dirty="0"/>
          </a:p>
          <a:p>
            <a:pPr marL="171450" indent="-171450">
              <a:buFontTx/>
              <a:buChar char="-"/>
            </a:pPr>
            <a:r>
              <a:rPr lang="de-DE" b="0" i="0" dirty="0">
                <a:solidFill>
                  <a:srgbClr val="333333"/>
                </a:solidFill>
                <a:effectLst/>
                <a:latin typeface="-apple-system"/>
              </a:rPr>
              <a:t>Die geschriebenen Anweisungen nennt man „Quell-Code“ und dieser macht im wesentlichen die Software aus.</a:t>
            </a:r>
          </a:p>
          <a:p>
            <a:pPr marL="171450" indent="-171450">
              <a:buFontTx/>
              <a:buChar char="-"/>
            </a:pPr>
            <a:endParaRPr lang="de-DE" b="0" i="0" dirty="0">
              <a:solidFill>
                <a:srgbClr val="333333"/>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Den Prozess des „Erschaffens“ von Software nennt man Software-Entwicklung</a:t>
            </a:r>
            <a:endParaRPr lang="de-DE" b="0" i="0" dirty="0">
              <a:solidFill>
                <a:srgbClr val="333333"/>
              </a:solidFill>
              <a:effectLst/>
              <a:latin typeface="-apple-system"/>
            </a:endParaRPr>
          </a:p>
          <a:p>
            <a:pPr marL="0" indent="0" algn="l">
              <a:buFontTx/>
              <a:buNone/>
            </a:pPr>
            <a:br>
              <a:rPr lang="de-DE" b="0" i="0" dirty="0">
                <a:solidFill>
                  <a:srgbClr val="333333"/>
                </a:solidFill>
                <a:effectLst/>
                <a:latin typeface="-apple-system"/>
              </a:rPr>
            </a:br>
            <a:r>
              <a:rPr lang="de-DE" b="0" i="0" dirty="0">
                <a:solidFill>
                  <a:srgbClr val="333333"/>
                </a:solidFill>
                <a:effectLst/>
                <a:latin typeface="-apple-system"/>
              </a:rPr>
              <a:t>Jetzt wissen wir was Software ist und woraus sie besteht, aber Software entsteht nicht von alleine!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33333"/>
                </a:solidFill>
                <a:effectLst/>
                <a:latin typeface="-apple-system"/>
              </a:rPr>
              <a:t>D</a:t>
            </a:r>
            <a:r>
              <a:rPr lang="de-AT" dirty="0" err="1"/>
              <a:t>afür</a:t>
            </a:r>
            <a:r>
              <a:rPr lang="de-AT" dirty="0"/>
              <a:t> braucht es jetzt noch etwas ganz wichtiges! =&gt; nächste Folie</a:t>
            </a:r>
          </a:p>
          <a:p>
            <a:pPr marL="171450" indent="-171450" algn="l">
              <a:buFontTx/>
              <a:buChar char="-"/>
            </a:pPr>
            <a:endParaRPr lang="de-AT" dirty="0"/>
          </a:p>
        </p:txBody>
      </p:sp>
      <p:sp>
        <p:nvSpPr>
          <p:cNvPr id="4" name="Slide Number Placehold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418906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Developers have to deliver high quality software despite fast moving requirements. We guide our participants in hands-on sessions to attain the skills and the mindset required to be successful as part of an agile development team. </a:t>
            </a:r>
          </a:p>
          <a:p>
            <a:r>
              <a:rPr lang="de-DE" b="0" i="0" dirty="0">
                <a:solidFill>
                  <a:srgbClr val="0D0D0D"/>
                </a:solidFill>
                <a:effectLst/>
                <a:highlight>
                  <a:srgbClr val="FFFFFF"/>
                </a:highlight>
                <a:latin typeface="Söhne"/>
              </a:rPr>
              <a:t>"Könnt ihr Beispiele aus eurem Alltag nennen, wo ihr Software und Hardware verwendet?"</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375690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b="1" i="0" dirty="0">
                <a:solidFill>
                  <a:srgbClr val="0D0D0D"/>
                </a:solidFill>
                <a:effectLst/>
                <a:highlight>
                  <a:srgbClr val="FFFFFF"/>
                </a:highlight>
                <a:latin typeface="Söhne"/>
              </a:rPr>
              <a:t>1. Befehlsabhängigkeit:</a:t>
            </a:r>
            <a:endParaRPr lang="de-DE" b="0" i="0" dirty="0">
              <a:solidFill>
                <a:srgbClr val="0D0D0D"/>
              </a:solidFill>
              <a:effectLst/>
              <a:highlight>
                <a:srgbClr val="FFFFFF"/>
              </a:highlight>
              <a:latin typeface="Söhne"/>
            </a:endParaRPr>
          </a:p>
          <a:p>
            <a:pPr algn="l">
              <a:buFont typeface="Arial" panose="020B0604020202020204" pitchFamily="34" charset="0"/>
              <a:buChar char="•"/>
            </a:pPr>
            <a:r>
              <a:rPr lang="de-DE" b="1" i="0" dirty="0">
                <a:solidFill>
                  <a:srgbClr val="0D0D0D"/>
                </a:solidFill>
                <a:effectLst/>
                <a:highlight>
                  <a:srgbClr val="FFFFFF"/>
                </a:highlight>
                <a:latin typeface="Söhne"/>
              </a:rPr>
              <a:t>Erklärung:</a:t>
            </a:r>
            <a:r>
              <a:rPr lang="de-DE" b="0" i="0" dirty="0">
                <a:solidFill>
                  <a:srgbClr val="0D0D0D"/>
                </a:solidFill>
                <a:effectLst/>
                <a:highlight>
                  <a:srgbClr val="FFFFFF"/>
                </a:highlight>
                <a:latin typeface="Söhne"/>
              </a:rPr>
              <a:t> Computer können keine eigenen Entscheidungen treffen. Sie folgen streng den Anweisungen, die ihnen durch Software gegeben werden, ohne diese zu hinterfragen oder eigene Urteile zu fällen.</a:t>
            </a:r>
          </a:p>
          <a:p>
            <a:pPr algn="l">
              <a:buFont typeface="Arial" panose="020B0604020202020204" pitchFamily="34" charset="0"/>
              <a:buChar char="•"/>
            </a:pPr>
            <a:r>
              <a:rPr lang="de-DE" b="1" i="0" dirty="0">
                <a:solidFill>
                  <a:srgbClr val="0D0D0D"/>
                </a:solidFill>
                <a:effectLst/>
                <a:highlight>
                  <a:srgbClr val="FFFFFF"/>
                </a:highlight>
                <a:latin typeface="Söhne"/>
              </a:rPr>
              <a:t>Visualisierung:</a:t>
            </a:r>
            <a:r>
              <a:rPr lang="de-DE" b="0" i="0" dirty="0">
                <a:solidFill>
                  <a:srgbClr val="0D0D0D"/>
                </a:solidFill>
                <a:effectLst/>
                <a:highlight>
                  <a:srgbClr val="FFFFFF"/>
                </a:highlight>
                <a:latin typeface="Söhne"/>
              </a:rPr>
              <a:t> Zeigen Sie ein Bild eines Computers mit einer Reihe von Anweisungen auf dem Bildschirm, um zu veranschaulichen, dass er nur die Befehle ausführt, die ihm gegeben werden.</a:t>
            </a:r>
          </a:p>
          <a:p>
            <a:pPr algn="l"/>
            <a:r>
              <a:rPr lang="de-DE" b="1" i="0" dirty="0">
                <a:solidFill>
                  <a:srgbClr val="0D0D0D"/>
                </a:solidFill>
                <a:effectLst/>
                <a:highlight>
                  <a:srgbClr val="FFFFFF"/>
                </a:highlight>
                <a:latin typeface="Söhne"/>
              </a:rPr>
              <a:t>2. Keine Eigeninitiative:</a:t>
            </a:r>
            <a:endParaRPr lang="de-DE" b="0" i="0" dirty="0">
              <a:solidFill>
                <a:srgbClr val="0D0D0D"/>
              </a:solidFill>
              <a:effectLst/>
              <a:highlight>
                <a:srgbClr val="FFFFFF"/>
              </a:highlight>
              <a:latin typeface="Söhne"/>
            </a:endParaRPr>
          </a:p>
          <a:p>
            <a:pPr algn="l">
              <a:buFont typeface="Arial" panose="020B0604020202020204" pitchFamily="34" charset="0"/>
              <a:buChar char="•"/>
            </a:pPr>
            <a:r>
              <a:rPr lang="de-DE" b="1" i="0" dirty="0">
                <a:solidFill>
                  <a:srgbClr val="0D0D0D"/>
                </a:solidFill>
                <a:effectLst/>
                <a:highlight>
                  <a:srgbClr val="FFFFFF"/>
                </a:highlight>
                <a:latin typeface="Söhne"/>
              </a:rPr>
              <a:t>Erklärung:</a:t>
            </a:r>
            <a:r>
              <a:rPr lang="de-DE" b="0" i="0" dirty="0">
                <a:solidFill>
                  <a:srgbClr val="0D0D0D"/>
                </a:solidFill>
                <a:effectLst/>
                <a:highlight>
                  <a:srgbClr val="FFFFFF"/>
                </a:highlight>
                <a:latin typeface="Söhne"/>
              </a:rPr>
              <a:t> Computer haben keine Intuition oder Eigeninitiative. Alles, was sie tun, basiert auf vorprogrammierten Prozessen, die von Menschen entwickelt wurden.</a:t>
            </a:r>
          </a:p>
          <a:p>
            <a:pPr algn="l">
              <a:buFont typeface="Arial" panose="020B0604020202020204" pitchFamily="34" charset="0"/>
              <a:buChar char="•"/>
            </a:pPr>
            <a:r>
              <a:rPr lang="de-DE" b="1" i="0" dirty="0">
                <a:solidFill>
                  <a:srgbClr val="0D0D0D"/>
                </a:solidFill>
                <a:effectLst/>
                <a:highlight>
                  <a:srgbClr val="FFFFFF"/>
                </a:highlight>
                <a:latin typeface="Söhne"/>
              </a:rPr>
              <a:t>Visualisierung:</a:t>
            </a:r>
            <a:r>
              <a:rPr lang="de-DE" b="0" i="0" dirty="0">
                <a:solidFill>
                  <a:srgbClr val="0D0D0D"/>
                </a:solidFill>
                <a:effectLst/>
                <a:highlight>
                  <a:srgbClr val="FFFFFF"/>
                </a:highlight>
                <a:latin typeface="Söhne"/>
              </a:rPr>
              <a:t> Nutzen Sie ein Diagramm oder eine einfache Animation, die zeigt, wie ein Computer von einem Befehl zum nächsten springt, ohne von diesem Pfad abzuweichen.</a:t>
            </a:r>
          </a:p>
          <a:p>
            <a:pPr algn="l"/>
            <a:r>
              <a:rPr lang="de-DE" b="1" i="0" dirty="0">
                <a:solidFill>
                  <a:srgbClr val="0D0D0D"/>
                </a:solidFill>
                <a:effectLst/>
                <a:highlight>
                  <a:srgbClr val="FFFFFF"/>
                </a:highlight>
                <a:latin typeface="Söhne"/>
              </a:rPr>
              <a:t>3. Grenzen der "Intelligenz":</a:t>
            </a:r>
            <a:endParaRPr lang="de-DE" b="0" i="0" dirty="0">
              <a:solidFill>
                <a:srgbClr val="0D0D0D"/>
              </a:solidFill>
              <a:effectLst/>
              <a:highlight>
                <a:srgbClr val="FFFFFF"/>
              </a:highlight>
              <a:latin typeface="Söhne"/>
            </a:endParaRPr>
          </a:p>
          <a:p>
            <a:pPr algn="l">
              <a:buFont typeface="Arial" panose="020B0604020202020204" pitchFamily="34" charset="0"/>
              <a:buChar char="•"/>
            </a:pPr>
            <a:r>
              <a:rPr lang="de-DE" b="1" i="0" dirty="0">
                <a:solidFill>
                  <a:srgbClr val="0D0D0D"/>
                </a:solidFill>
                <a:effectLst/>
                <a:highlight>
                  <a:srgbClr val="FFFFFF"/>
                </a:highlight>
                <a:latin typeface="Söhne"/>
              </a:rPr>
              <a:t>Erklärung:</a:t>
            </a:r>
            <a:r>
              <a:rPr lang="de-DE" b="0" i="0" dirty="0">
                <a:solidFill>
                  <a:srgbClr val="0D0D0D"/>
                </a:solidFill>
                <a:effectLst/>
                <a:highlight>
                  <a:srgbClr val="FFFFFF"/>
                </a:highlight>
                <a:latin typeface="Söhne"/>
              </a:rPr>
              <a:t> Obwohl einige Computer und Programme wie künstliche Intelligenz (KI) auf den ersten Blick "intelligent" erscheinen mögen, sind sie tatsächlich auf spezifische, vom Menschen vorgegebene Daten und Algorithmen angewiesen.</a:t>
            </a:r>
          </a:p>
          <a:p>
            <a:pPr algn="l">
              <a:buFont typeface="Arial" panose="020B0604020202020204" pitchFamily="34" charset="0"/>
              <a:buChar char="•"/>
            </a:pPr>
            <a:r>
              <a:rPr lang="de-DE" b="1" i="0" dirty="0">
                <a:solidFill>
                  <a:srgbClr val="0D0D0D"/>
                </a:solidFill>
                <a:effectLst/>
                <a:highlight>
                  <a:srgbClr val="FFFFFF"/>
                </a:highlight>
                <a:latin typeface="Söhne"/>
              </a:rPr>
              <a:t>Visualisierung:</a:t>
            </a:r>
            <a:r>
              <a:rPr lang="de-DE" b="0" i="0" dirty="0">
                <a:solidFill>
                  <a:srgbClr val="0D0D0D"/>
                </a:solidFill>
                <a:effectLst/>
                <a:highlight>
                  <a:srgbClr val="FFFFFF"/>
                </a:highlight>
                <a:latin typeface="Söhne"/>
              </a:rPr>
              <a:t> Eine Gegenüberstellung von einem KI-System, das Schach spielt oder ein Auto steuert, neben einem Diagramm der spezifischen Codes und Daten, die diese Aktionen ermöglichen.</a:t>
            </a:r>
          </a:p>
          <a:p>
            <a:pPr algn="l"/>
            <a:r>
              <a:rPr lang="de-DE" b="1" i="0" dirty="0">
                <a:solidFill>
                  <a:srgbClr val="0D0D0D"/>
                </a:solidFill>
                <a:effectLst/>
                <a:highlight>
                  <a:srgbClr val="FFFFFF"/>
                </a:highlight>
                <a:latin typeface="Söhne"/>
              </a:rPr>
              <a:t>Fazit:</a:t>
            </a:r>
          </a:p>
          <a:p>
            <a:pPr algn="l">
              <a:buFont typeface="Arial" panose="020B0604020202020204" pitchFamily="34" charset="0"/>
              <a:buChar char="•"/>
            </a:pPr>
            <a:r>
              <a:rPr lang="de-DE" b="1" i="0" dirty="0">
                <a:solidFill>
                  <a:srgbClr val="0D0D0D"/>
                </a:solidFill>
                <a:effectLst/>
                <a:highlight>
                  <a:srgbClr val="FFFFFF"/>
                </a:highlight>
                <a:latin typeface="Söhne"/>
              </a:rPr>
              <a:t>Erklärung:</a:t>
            </a:r>
            <a:r>
              <a:rPr lang="de-DE" b="0" i="0" dirty="0">
                <a:solidFill>
                  <a:srgbClr val="0D0D0D"/>
                </a:solidFill>
                <a:effectLst/>
                <a:highlight>
                  <a:srgbClr val="FFFFFF"/>
                </a:highlight>
                <a:latin typeface="Söhne"/>
              </a:rPr>
              <a:t> Computer sind leistungsstarke Werkzeuge, aber ihre "Intelligenz" ist letztlich eine Reflexion der Fähigkeiten und des Wissens der Menschen, die sie programmieren.</a:t>
            </a:r>
          </a:p>
          <a:p>
            <a:pPr algn="l">
              <a:buFont typeface="Arial" panose="020B0604020202020204" pitchFamily="34" charset="0"/>
              <a:buChar char="•"/>
            </a:pPr>
            <a:r>
              <a:rPr lang="de-DE" b="1" i="0" dirty="0">
                <a:solidFill>
                  <a:srgbClr val="0D0D0D"/>
                </a:solidFill>
                <a:effectLst/>
                <a:highlight>
                  <a:srgbClr val="FFFFFF"/>
                </a:highlight>
                <a:latin typeface="Söhne"/>
              </a:rPr>
              <a:t>Visualisierung:</a:t>
            </a:r>
            <a:r>
              <a:rPr lang="de-DE" b="0" i="0" dirty="0">
                <a:solidFill>
                  <a:srgbClr val="0D0D0D"/>
                </a:solidFill>
                <a:effectLst/>
                <a:highlight>
                  <a:srgbClr val="FFFFFF"/>
                </a:highlight>
                <a:latin typeface="Söhne"/>
              </a:rPr>
              <a:t> Ein Zitat oder ein </a:t>
            </a:r>
            <a:r>
              <a:rPr lang="de-DE" b="0" i="0" dirty="0" err="1">
                <a:solidFill>
                  <a:srgbClr val="0D0D0D"/>
                </a:solidFill>
                <a:effectLst/>
                <a:highlight>
                  <a:srgbClr val="FFFFFF"/>
                </a:highlight>
                <a:latin typeface="Söhne"/>
              </a:rPr>
              <a:t>Callout</a:t>
            </a:r>
            <a:r>
              <a:rPr lang="de-DE" b="0" i="0" dirty="0">
                <a:solidFill>
                  <a:srgbClr val="0D0D0D"/>
                </a:solidFill>
                <a:effectLst/>
                <a:highlight>
                  <a:srgbClr val="FFFFFF"/>
                </a:highlight>
                <a:latin typeface="Söhne"/>
              </a:rPr>
              <a:t>, das sagt: "Die wahre Intelligenz hinter einem Computer ist der Mensch, der ihn programmiert."</a:t>
            </a:r>
          </a:p>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3663628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4150546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C1D79-D1B6-A844-843A-BD54A10587E3}" type="slidenum">
              <a:rPr lang="en-US" smtClean="0"/>
              <a:t>7</a:t>
            </a:fld>
            <a:endParaRPr lang="en-US"/>
          </a:p>
        </p:txBody>
      </p:sp>
    </p:spTree>
    <p:extLst>
      <p:ext uri="{BB962C8B-B14F-4D97-AF65-F5344CB8AC3E}">
        <p14:creationId xmlns:p14="http://schemas.microsoft.com/office/powerpoint/2010/main" val="5050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=&gt;es braucht ein cooles Team von Software-Helden die die </a:t>
            </a:r>
            <a:r>
              <a:rPr lang="de-AT" dirty="0" err="1"/>
              <a:t>Superpowers</a:t>
            </a:r>
            <a:r>
              <a:rPr lang="de-AT" dirty="0"/>
              <a:t> haben, die es braucht um Software zu erschaffen</a:t>
            </a:r>
            <a:br>
              <a:rPr lang="de-AT" dirty="0"/>
            </a:br>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 Wir 3 sind alle Teil eines solchen Team, das heißt wir machen von Beruf her Software. Wir wollen euch heute zeigen wie Software-Entwicklung in der Praxis in etwa abläuft.</a:t>
            </a:r>
            <a:br>
              <a:rPr lang="de-AT" dirty="0">
                <a:sym typeface="Wingdings" panose="05000000000000000000" pitchFamily="2" charset="2"/>
              </a:rPr>
            </a:br>
            <a:r>
              <a:rPr lang="de-AT" dirty="0">
                <a:sym typeface="Wingdings" panose="05000000000000000000" pitchFamily="2" charset="2"/>
              </a:rPr>
              <a:t>- Ein richtiges Software-Team besteht in der Regel aus mehr als 3 Personen, deswegen: </a:t>
            </a:r>
            <a:r>
              <a:rPr lang="de-AT" dirty="0"/>
              <a:t>werdet teil unseres Teams und helft uns bei unserer Flohmarkt-Website!</a:t>
            </a:r>
            <a:endParaRPr lang="de-AT" dirty="0">
              <a:sym typeface="Wingdings" panose="05000000000000000000" pitchFamily="2" charset="2"/>
            </a:endParaRPr>
          </a:p>
          <a:p>
            <a:endParaRPr lang="de-AT" dirty="0"/>
          </a:p>
          <a:p>
            <a:r>
              <a:rPr lang="de-AT" dirty="0"/>
              <a:t>=&gt; Kanban-Board  herzeigen und beschreiben woran wir heut mit ihnen arbeiten werden.</a:t>
            </a:r>
          </a:p>
          <a:p>
            <a:r>
              <a:rPr lang="de-AT" dirty="0" err="1"/>
              <a:t>Evtl</a:t>
            </a:r>
            <a:r>
              <a:rPr lang="de-AT" dirty="0"/>
              <a:t> kurz beschreiben was eine US ist, was ein „Sprint“ ist?</a:t>
            </a:r>
          </a:p>
        </p:txBody>
      </p:sp>
      <p:sp>
        <p:nvSpPr>
          <p:cNvPr id="4" name="Foliennummernplatzhalt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3321382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303373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de-DE"/>
              <a:t>Bild durch Klicken auf Symbol hinzufügen</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88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04/23/2024</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 id="2147483742" r:id="rId53"/>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67.jp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66.jpg"/><Relationship Id="rId5" Type="http://schemas.openxmlformats.org/officeDocument/2006/relationships/hyperlink" Target="https://creativecommons.org/licenses/by/3.0/" TargetMode="External"/><Relationship Id="rId4" Type="http://schemas.openxmlformats.org/officeDocument/2006/relationships/hyperlink" Target="https://deepu.tech/three-tips-for-clean-code/"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8.pn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0" Type="http://schemas.openxmlformats.org/officeDocument/2006/relationships/image" Target="../media/image74.png"/><Relationship Id="rId4" Type="http://schemas.microsoft.com/office/2007/relationships/hdphoto" Target="../media/hdphoto1.wdp"/><Relationship Id="rId9" Type="http://schemas.openxmlformats.org/officeDocument/2006/relationships/image" Target="../media/image73.sv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8.pn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notesSlide" Target="../notesSlides/notesSlide13.xml"/><Relationship Id="rId16" Type="http://schemas.openxmlformats.org/officeDocument/2006/relationships/image" Target="../media/image81.png"/><Relationship Id="rId1" Type="http://schemas.openxmlformats.org/officeDocument/2006/relationships/slideLayout" Target="../slideLayouts/slideLayout16.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5" Type="http://schemas.openxmlformats.org/officeDocument/2006/relationships/image" Target="../media/image80.svg"/><Relationship Id="rId10" Type="http://schemas.openxmlformats.org/officeDocument/2006/relationships/image" Target="../media/image74.png"/><Relationship Id="rId4" Type="http://schemas.microsoft.com/office/2007/relationships/hdphoto" Target="../media/hdphoto1.wdp"/><Relationship Id="rId9" Type="http://schemas.openxmlformats.org/officeDocument/2006/relationships/image" Target="../media/image73.svg"/><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33.jpe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hyperlink" Target="http://www.kaneconsulting.biz/blog/2012/hells-yeah-im-an-introve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6E34-E356-4FFB-A9A2-6537587AC426}"/>
              </a:ext>
            </a:extLst>
          </p:cNvPr>
          <p:cNvSpPr>
            <a:spLocks noGrp="1"/>
          </p:cNvSpPr>
          <p:nvPr>
            <p:ph type="title"/>
          </p:nvPr>
        </p:nvSpPr>
        <p:spPr>
          <a:xfrm>
            <a:off x="540000" y="2355836"/>
            <a:ext cx="9767782" cy="2462213"/>
          </a:xfrm>
        </p:spPr>
        <p:txBody>
          <a:bodyPr/>
          <a:lstStyle/>
          <a:p>
            <a:pPr algn="ctr">
              <a:lnSpc>
                <a:spcPct val="100000"/>
              </a:lnSpc>
            </a:pPr>
            <a:r>
              <a:rPr lang="en-GB" sz="4000" dirty="0"/>
              <a:t>Software-</a:t>
            </a:r>
            <a:r>
              <a:rPr lang="en-GB" sz="4000" dirty="0" err="1"/>
              <a:t>Entwicklung</a:t>
            </a:r>
            <a:br>
              <a:rPr lang="en-GB" sz="4000" dirty="0"/>
            </a:br>
            <a:r>
              <a:rPr lang="en-GB" sz="4000" dirty="0"/>
              <a:t>und Software-Test</a:t>
            </a:r>
            <a:br>
              <a:rPr lang="en-GB" sz="4000" dirty="0"/>
            </a:br>
            <a:br>
              <a:rPr lang="en-GB" sz="3200" dirty="0"/>
            </a:br>
            <a:r>
              <a:rPr lang="en-GB" sz="2400" dirty="0"/>
              <a:t>Be a Software Hero for one day</a:t>
            </a:r>
            <a:br>
              <a:rPr lang="en-GB" sz="3200" dirty="0"/>
            </a:br>
            <a:endParaRPr lang="en-AT" sz="1800" b="0" dirty="0"/>
          </a:p>
        </p:txBody>
      </p:sp>
      <p:sp>
        <p:nvSpPr>
          <p:cNvPr id="3" name="Text Placeholder 2">
            <a:extLst>
              <a:ext uri="{FF2B5EF4-FFF2-40B4-BE49-F238E27FC236}">
                <a16:creationId xmlns:a16="http://schemas.microsoft.com/office/drawing/2014/main" id="{F524CF39-0CF8-438E-A779-0F269F6CFE15}"/>
              </a:ext>
            </a:extLst>
          </p:cNvPr>
          <p:cNvSpPr>
            <a:spLocks noGrp="1"/>
          </p:cNvSpPr>
          <p:nvPr>
            <p:ph type="body" sz="quarter" idx="10"/>
          </p:nvPr>
        </p:nvSpPr>
        <p:spPr/>
        <p:txBody>
          <a:bodyPr/>
          <a:lstStyle/>
          <a:p>
            <a:r>
              <a:rPr lang="en-GB"/>
              <a:t>Wiener </a:t>
            </a:r>
            <a:r>
              <a:rPr lang="en-GB" err="1"/>
              <a:t>Töchtertag</a:t>
            </a:r>
            <a:r>
              <a:rPr lang="en-GB"/>
              <a:t>, 28.4.2022</a:t>
            </a:r>
            <a:endParaRPr lang="en-AT"/>
          </a:p>
        </p:txBody>
      </p:sp>
    </p:spTree>
    <p:extLst>
      <p:ext uri="{BB962C8B-B14F-4D97-AF65-F5344CB8AC3E}">
        <p14:creationId xmlns:p14="http://schemas.microsoft.com/office/powerpoint/2010/main" val="8453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55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CPU mit Binärzahlen und Blaupause">
            <a:extLst>
              <a:ext uri="{FF2B5EF4-FFF2-40B4-BE49-F238E27FC236}">
                <a16:creationId xmlns:a16="http://schemas.microsoft.com/office/drawing/2014/main" id="{87FF1DB7-B60E-424A-AB16-965734F37BA9}"/>
              </a:ext>
            </a:extLst>
          </p:cNvPr>
          <p:cNvPicPr>
            <a:picLocks noChangeAspect="1"/>
          </p:cNvPicPr>
          <p:nvPr/>
        </p:nvPicPr>
        <p:blipFill rotWithShape="1">
          <a:blip r:embed="rId3"/>
          <a:srcRect l="13737"/>
          <a:stretch/>
        </p:blipFill>
        <p:spPr>
          <a:xfrm>
            <a:off x="7266570" y="3744007"/>
            <a:ext cx="2702118" cy="1761978"/>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634110"/>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latin typeface="Equip Medium"/>
              </a:rPr>
              <a:t>Wie </a:t>
            </a:r>
            <a:r>
              <a:rPr lang="en-GB" sz="4400" dirty="0" err="1">
                <a:latin typeface="Equip Medium"/>
              </a:rPr>
              <a:t>wird</a:t>
            </a:r>
            <a:r>
              <a:rPr lang="en-GB" sz="4400" dirty="0">
                <a:latin typeface="Equip Medium"/>
              </a:rPr>
              <a:t> Software </a:t>
            </a:r>
            <a:r>
              <a:rPr lang="en-GB" sz="4400" dirty="0" err="1">
                <a:latin typeface="Equip Medium"/>
              </a:rPr>
              <a:t>gemacht</a:t>
            </a:r>
            <a:r>
              <a:rPr lang="en-GB" sz="4400" dirty="0">
                <a:latin typeface="Equip Medium"/>
              </a:rPr>
              <a:t>?</a:t>
            </a:r>
            <a:endParaRPr lang="en-GB" sz="4400" dirty="0"/>
          </a:p>
        </p:txBody>
      </p:sp>
      <p:sp>
        <p:nvSpPr>
          <p:cNvPr id="15" name="Textfeld 14">
            <a:extLst>
              <a:ext uri="{FF2B5EF4-FFF2-40B4-BE49-F238E27FC236}">
                <a16:creationId xmlns:a16="http://schemas.microsoft.com/office/drawing/2014/main" id="{05EC81E4-A57F-4698-A92C-00F56E84CA80}"/>
              </a:ext>
            </a:extLst>
          </p:cNvPr>
          <p:cNvSpPr txBox="1"/>
          <p:nvPr/>
        </p:nvSpPr>
        <p:spPr>
          <a:xfrm>
            <a:off x="10720552" y="7034348"/>
            <a:ext cx="518948" cy="2031325"/>
          </a:xfrm>
          <a:prstGeom prst="rect">
            <a:avLst/>
          </a:prstGeom>
          <a:noFill/>
        </p:spPr>
        <p:txBody>
          <a:bodyPr wrap="square" rtlCol="0">
            <a:spAutoFit/>
          </a:bodyPr>
          <a:lstStyle/>
          <a:p>
            <a:r>
              <a:rPr lang="de-AT" sz="900"/>
              <a:t>"</a:t>
            </a:r>
            <a:r>
              <a:rPr lang="de-AT" sz="900">
                <a:hlinkClick r:id="rId4" tooltip="https://deepu.tech/three-tips-for-clean-code/"/>
              </a:rPr>
              <a:t>Dieses Foto</a:t>
            </a:r>
            <a:r>
              <a:rPr lang="de-AT" sz="900"/>
              <a:t>" von Unbekannter Autor ist lizenziert gemäß </a:t>
            </a:r>
            <a:r>
              <a:rPr lang="de-AT" sz="900">
                <a:hlinkClick r:id="rId5" tooltip="https://creativecommons.org/licenses/by/3.0/"/>
              </a:rPr>
              <a:t>CC BY</a:t>
            </a:r>
            <a:endParaRPr lang="de-AT" sz="900"/>
          </a:p>
        </p:txBody>
      </p:sp>
      <p:pic>
        <p:nvPicPr>
          <p:cNvPr id="17" name="Grafik 16" descr="Frau am Laptop">
            <a:extLst>
              <a:ext uri="{FF2B5EF4-FFF2-40B4-BE49-F238E27FC236}">
                <a16:creationId xmlns:a16="http://schemas.microsoft.com/office/drawing/2014/main" id="{CD6CAAAF-4478-4950-91D6-BD0B2F09C7AE}"/>
              </a:ext>
            </a:extLst>
          </p:cNvPr>
          <p:cNvPicPr>
            <a:picLocks noChangeAspect="1"/>
          </p:cNvPicPr>
          <p:nvPr/>
        </p:nvPicPr>
        <p:blipFill>
          <a:blip r:embed="rId6"/>
          <a:stretch>
            <a:fillRect/>
          </a:stretch>
        </p:blipFill>
        <p:spPr>
          <a:xfrm>
            <a:off x="1883537" y="2979433"/>
            <a:ext cx="2629786" cy="1753191"/>
          </a:xfrm>
          <a:prstGeom prst="rect">
            <a:avLst/>
          </a:prstGeom>
        </p:spPr>
      </p:pic>
      <p:sp>
        <p:nvSpPr>
          <p:cNvPr id="26" name="Ellipse 25">
            <a:extLst>
              <a:ext uri="{FF2B5EF4-FFF2-40B4-BE49-F238E27FC236}">
                <a16:creationId xmlns:a16="http://schemas.microsoft.com/office/drawing/2014/main" id="{96CD4153-F605-4052-B83A-5F7C7CA0FC90}"/>
              </a:ext>
            </a:extLst>
          </p:cNvPr>
          <p:cNvSpPr>
            <a:spLocks/>
          </p:cNvSpPr>
          <p:nvPr/>
        </p:nvSpPr>
        <p:spPr>
          <a:xfrm>
            <a:off x="2223312" y="4046760"/>
            <a:ext cx="540000" cy="540000"/>
          </a:xfrm>
          <a:prstGeom prst="ellipse">
            <a:avLst/>
          </a:prstGeom>
          <a:solidFill>
            <a:schemeClr val="accent6">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a:t>
            </a:r>
          </a:p>
        </p:txBody>
      </p:sp>
      <p:sp>
        <p:nvSpPr>
          <p:cNvPr id="25" name="Ellipse 24">
            <a:extLst>
              <a:ext uri="{FF2B5EF4-FFF2-40B4-BE49-F238E27FC236}">
                <a16:creationId xmlns:a16="http://schemas.microsoft.com/office/drawing/2014/main" id="{DB33B3C5-2F3C-4917-A5BE-57B4FD1CF3F0}"/>
              </a:ext>
            </a:extLst>
          </p:cNvPr>
          <p:cNvSpPr>
            <a:spLocks/>
          </p:cNvSpPr>
          <p:nvPr/>
        </p:nvSpPr>
        <p:spPr>
          <a:xfrm>
            <a:off x="1727687" y="3785227"/>
            <a:ext cx="540000" cy="540000"/>
          </a:xfrm>
          <a:prstGeom prst="ellipse">
            <a:avLst/>
          </a:prstGeom>
          <a:solidFill>
            <a:schemeClr val="accent2">
              <a:lumMod val="40000"/>
              <a:lumOff val="6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19" name="Ellipse 18">
            <a:extLst>
              <a:ext uri="{FF2B5EF4-FFF2-40B4-BE49-F238E27FC236}">
                <a16:creationId xmlns:a16="http://schemas.microsoft.com/office/drawing/2014/main" id="{CFB1D870-3F07-4E8A-AAFF-3810221E8F0C}"/>
              </a:ext>
            </a:extLst>
          </p:cNvPr>
          <p:cNvSpPr>
            <a:spLocks/>
          </p:cNvSpPr>
          <p:nvPr/>
        </p:nvSpPr>
        <p:spPr>
          <a:xfrm>
            <a:off x="1416453" y="3340798"/>
            <a:ext cx="540000" cy="540000"/>
          </a:xfrm>
          <a:prstGeom prst="ellipse">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21" name="Ellipse 20">
            <a:extLst>
              <a:ext uri="{FF2B5EF4-FFF2-40B4-BE49-F238E27FC236}">
                <a16:creationId xmlns:a16="http://schemas.microsoft.com/office/drawing/2014/main" id="{64AF1F65-237C-454C-A3F8-152D5ABE4B9C}"/>
              </a:ext>
            </a:extLst>
          </p:cNvPr>
          <p:cNvSpPr>
            <a:spLocks/>
          </p:cNvSpPr>
          <p:nvPr/>
        </p:nvSpPr>
        <p:spPr>
          <a:xfrm>
            <a:off x="1396850" y="2809765"/>
            <a:ext cx="540000" cy="540000"/>
          </a:xfrm>
          <a:prstGeom prst="ellipse">
            <a:avLst/>
          </a:prstGeom>
          <a:solidFill>
            <a:schemeClr val="accent4">
              <a:lumMod val="50000"/>
              <a:lumOff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PHP</a:t>
            </a:r>
          </a:p>
        </p:txBody>
      </p:sp>
      <p:sp>
        <p:nvSpPr>
          <p:cNvPr id="20" name="Ellipse 19">
            <a:extLst>
              <a:ext uri="{FF2B5EF4-FFF2-40B4-BE49-F238E27FC236}">
                <a16:creationId xmlns:a16="http://schemas.microsoft.com/office/drawing/2014/main" id="{F0974833-AABC-435B-B549-40D65F33E891}"/>
              </a:ext>
            </a:extLst>
          </p:cNvPr>
          <p:cNvSpPr>
            <a:spLocks/>
          </p:cNvSpPr>
          <p:nvPr/>
        </p:nvSpPr>
        <p:spPr>
          <a:xfrm>
            <a:off x="1837528" y="2487305"/>
            <a:ext cx="540000" cy="540000"/>
          </a:xfrm>
          <a:prstGeom prst="ellipse">
            <a:avLst/>
          </a:prstGeom>
          <a:solidFill>
            <a:srgbClr val="FF00FF">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Java</a:t>
            </a:r>
          </a:p>
        </p:txBody>
      </p:sp>
      <p:sp>
        <p:nvSpPr>
          <p:cNvPr id="22" name="Ellipse 21">
            <a:extLst>
              <a:ext uri="{FF2B5EF4-FFF2-40B4-BE49-F238E27FC236}">
                <a16:creationId xmlns:a16="http://schemas.microsoft.com/office/drawing/2014/main" id="{B5B0FB5A-E9E3-4BC2-9A35-38090603FE63}"/>
              </a:ext>
            </a:extLst>
          </p:cNvPr>
          <p:cNvSpPr>
            <a:spLocks/>
          </p:cNvSpPr>
          <p:nvPr/>
        </p:nvSpPr>
        <p:spPr>
          <a:xfrm>
            <a:off x="2394687" y="2464206"/>
            <a:ext cx="540000" cy="540000"/>
          </a:xfrm>
          <a:prstGeom prst="ellipse">
            <a:avLst/>
          </a:prstGeom>
          <a:solidFill>
            <a:srgbClr val="FFC00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Python</a:t>
            </a:r>
          </a:p>
        </p:txBody>
      </p:sp>
      <p:sp>
        <p:nvSpPr>
          <p:cNvPr id="23" name="Ellipse 22">
            <a:extLst>
              <a:ext uri="{FF2B5EF4-FFF2-40B4-BE49-F238E27FC236}">
                <a16:creationId xmlns:a16="http://schemas.microsoft.com/office/drawing/2014/main" id="{6FCDCFDE-6831-4997-9E89-5C8C735B91ED}"/>
              </a:ext>
            </a:extLst>
          </p:cNvPr>
          <p:cNvSpPr>
            <a:spLocks/>
          </p:cNvSpPr>
          <p:nvPr/>
        </p:nvSpPr>
        <p:spPr>
          <a:xfrm>
            <a:off x="2931533" y="2584808"/>
            <a:ext cx="540000" cy="540000"/>
          </a:xfrm>
          <a:prstGeom prst="ellipse">
            <a:avLst/>
          </a:prstGeom>
          <a:solidFill>
            <a:srgbClr val="00B05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Java</a:t>
            </a:r>
            <a:br>
              <a:rPr lang="de-AT" sz="1000" b="1" dirty="0"/>
            </a:br>
            <a:r>
              <a:rPr lang="de-AT" sz="1000" b="1" dirty="0" err="1"/>
              <a:t>Script</a:t>
            </a:r>
            <a:endParaRPr lang="de-AT" sz="1000" b="1" dirty="0"/>
          </a:p>
        </p:txBody>
      </p:sp>
      <p:pic>
        <p:nvPicPr>
          <p:cNvPr id="28" name="Grafik 27" descr="Ein Bild, das Text enthält.&#10;&#10;Automatisch generierte Beschreibung">
            <a:extLst>
              <a:ext uri="{FF2B5EF4-FFF2-40B4-BE49-F238E27FC236}">
                <a16:creationId xmlns:a16="http://schemas.microsoft.com/office/drawing/2014/main" id="{FC769288-82FF-45FE-B3E6-D9D1512F722D}"/>
              </a:ext>
            </a:extLst>
          </p:cNvPr>
          <p:cNvPicPr>
            <a:picLocks noChangeAspect="1"/>
          </p:cNvPicPr>
          <p:nvPr/>
        </p:nvPicPr>
        <p:blipFill>
          <a:blip r:embed="rId7"/>
          <a:stretch>
            <a:fillRect/>
          </a:stretch>
        </p:blipFill>
        <p:spPr>
          <a:xfrm>
            <a:off x="4578059" y="3397726"/>
            <a:ext cx="2629786" cy="1755522"/>
          </a:xfrm>
          <a:prstGeom prst="rect">
            <a:avLst/>
          </a:prstGeom>
        </p:spPr>
      </p:pic>
    </p:spTree>
    <p:extLst>
      <p:ext uri="{BB962C8B-B14F-4D97-AF65-F5344CB8AC3E}">
        <p14:creationId xmlns:p14="http://schemas.microsoft.com/office/powerpoint/2010/main" val="235558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19" grpId="0" animBg="1"/>
      <p:bldP spid="21" grpId="0" animBg="1"/>
      <p:bldP spid="20"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445635"/>
            <a:ext cx="8659163"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t>Was </a:t>
            </a:r>
            <a:r>
              <a:rPr lang="en-GB" sz="4400" dirty="0" err="1"/>
              <a:t>ist</a:t>
            </a:r>
            <a:r>
              <a:rPr lang="en-GB" sz="4400" dirty="0"/>
              <a:t> Software Test?</a:t>
            </a:r>
            <a:endParaRPr lang="de-AT" sz="4400" dirty="0"/>
          </a:p>
        </p:txBody>
      </p:sp>
      <p:pic>
        <p:nvPicPr>
          <p:cNvPr id="19" name="Grafik 18" descr="Ein Bild, das Text enthält.&#10;&#10;Automatisch generierte Beschreibung">
            <a:extLst>
              <a:ext uri="{FF2B5EF4-FFF2-40B4-BE49-F238E27FC236}">
                <a16:creationId xmlns:a16="http://schemas.microsoft.com/office/drawing/2014/main" id="{2FB3BCED-5B06-4413-A7C3-5A03FB69814A}"/>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165763" y="2245592"/>
            <a:ext cx="5402390" cy="3537023"/>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DBD9FC22-E2B0-4609-A2F9-066265511851}"/>
              </a:ext>
            </a:extLst>
          </p:cNvPr>
          <p:cNvPicPr>
            <a:picLocks noChangeAspect="1"/>
          </p:cNvPicPr>
          <p:nvPr/>
        </p:nvPicPr>
        <p:blipFill rotWithShape="1">
          <a:blip r:embed="rId5"/>
          <a:srcRect l="5679" t="1776" r="48293" b="28853"/>
          <a:stretch/>
        </p:blipFill>
        <p:spPr>
          <a:xfrm>
            <a:off x="3257231" y="2516836"/>
            <a:ext cx="2957452" cy="2918308"/>
          </a:xfrm>
          <a:prstGeom prst="ellipse">
            <a:avLst/>
          </a:prstGeom>
          <a:ln w="38100">
            <a:noFill/>
          </a:ln>
        </p:spPr>
      </p:pic>
      <p:pic>
        <p:nvPicPr>
          <p:cNvPr id="25" name="Grafik 24" descr="Insekt mit einfarbiger Füllung">
            <a:extLst>
              <a:ext uri="{FF2B5EF4-FFF2-40B4-BE49-F238E27FC236}">
                <a16:creationId xmlns:a16="http://schemas.microsoft.com/office/drawing/2014/main" id="{2465AB2D-A4D5-4639-B11A-A814D9F7CA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67730">
            <a:off x="3683302" y="3752131"/>
            <a:ext cx="208967" cy="208967"/>
          </a:xfrm>
          <a:prstGeom prst="rect">
            <a:avLst/>
          </a:prstGeom>
        </p:spPr>
      </p:pic>
      <p:pic>
        <p:nvPicPr>
          <p:cNvPr id="35" name="Grafik 34" descr="Lupe Silhouette">
            <a:extLst>
              <a:ext uri="{FF2B5EF4-FFF2-40B4-BE49-F238E27FC236}">
                <a16:creationId xmlns:a16="http://schemas.microsoft.com/office/drawing/2014/main" id="{27BA602E-B661-4299-8568-506E8D072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77675" y="2046063"/>
            <a:ext cx="4811937" cy="4811937"/>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21F8B08-31FD-468D-B835-F6A7A37AE4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96711">
            <a:off x="5411588" y="3418630"/>
            <a:ext cx="203621" cy="203621"/>
          </a:xfrm>
          <a:prstGeom prst="rect">
            <a:avLst/>
          </a:prstGeom>
        </p:spPr>
      </p:pic>
      <p:pic>
        <p:nvPicPr>
          <p:cNvPr id="23" name="Grafik 22" descr="Maikäfer mit einfarbiger Füllung">
            <a:extLst>
              <a:ext uri="{FF2B5EF4-FFF2-40B4-BE49-F238E27FC236}">
                <a16:creationId xmlns:a16="http://schemas.microsoft.com/office/drawing/2014/main" id="{37F82E82-04D4-418B-8590-52803B0733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944716">
            <a:off x="4884094" y="4856566"/>
            <a:ext cx="181777" cy="181777"/>
          </a:xfrm>
          <a:prstGeom prst="rect">
            <a:avLst/>
          </a:prstGeom>
        </p:spPr>
      </p:pic>
    </p:spTree>
    <p:extLst>
      <p:ext uri="{BB962C8B-B14F-4D97-AF65-F5344CB8AC3E}">
        <p14:creationId xmlns:p14="http://schemas.microsoft.com/office/powerpoint/2010/main" val="26354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9A31B7-3F5F-96B8-6AF6-3026E4383F6B}"/>
              </a:ext>
            </a:extLst>
          </p:cNvPr>
          <p:cNvSpPr>
            <a:spLocks noGrp="1"/>
          </p:cNvSpPr>
          <p:nvPr>
            <p:ph sz="quarter" idx="11"/>
          </p:nvPr>
        </p:nvSpPr>
        <p:spPr/>
        <p:txBody>
          <a:bodyPr/>
          <a:lstStyle/>
          <a:p>
            <a:endParaRPr lang="en-US"/>
          </a:p>
        </p:txBody>
      </p:sp>
      <p:sp>
        <p:nvSpPr>
          <p:cNvPr id="3" name="Text Placeholder 2">
            <a:extLst>
              <a:ext uri="{FF2B5EF4-FFF2-40B4-BE49-F238E27FC236}">
                <a16:creationId xmlns:a16="http://schemas.microsoft.com/office/drawing/2014/main" id="{A4AB29AD-9764-7F3C-E7D4-57F5E979590C}"/>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9DB738D7-19E1-14FC-03FF-5F31A258CF08}"/>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EEEF636-F2EE-6253-0231-EEAD327C1581}"/>
              </a:ext>
            </a:extLst>
          </p:cNvPr>
          <p:cNvSpPr>
            <a:spLocks noGrp="1"/>
          </p:cNvSpPr>
          <p:nvPr>
            <p:ph type="body" sz="quarter" idx="29"/>
          </p:nvPr>
        </p:nvSpPr>
        <p:spPr/>
        <p:txBody>
          <a:bodyPr/>
          <a:lstStyle/>
          <a:p>
            <a:endParaRPr lang="en-US"/>
          </a:p>
        </p:txBody>
      </p:sp>
      <p:pic>
        <p:nvPicPr>
          <p:cNvPr id="1026" name="Picture 2" descr="Software-Lebenszyklus - Phasen">
            <a:extLst>
              <a:ext uri="{FF2B5EF4-FFF2-40B4-BE49-F238E27FC236}">
                <a16:creationId xmlns:a16="http://schemas.microsoft.com/office/drawing/2014/main" id="{46BC3F75-A658-A6FE-5735-02BCE44A1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390"/>
            <a:ext cx="12192000" cy="713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95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358376"/>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latin typeface="Equip Medium"/>
              </a:rPr>
              <a:t> Was </a:t>
            </a:r>
            <a:r>
              <a:rPr lang="en-GB" sz="4400" dirty="0" err="1">
                <a:latin typeface="Equip Medium"/>
              </a:rPr>
              <a:t>ist</a:t>
            </a:r>
            <a:r>
              <a:rPr lang="en-GB" sz="4400" dirty="0">
                <a:latin typeface="Equip Medium"/>
              </a:rPr>
              <a:t> </a:t>
            </a:r>
            <a:r>
              <a:rPr lang="en-GB" sz="4400" dirty="0" err="1">
                <a:latin typeface="Equip Medium"/>
              </a:rPr>
              <a:t>Testautomatisierung</a:t>
            </a:r>
            <a:r>
              <a:rPr lang="en-GB" sz="4400" dirty="0">
                <a:latin typeface="Equip Medium"/>
              </a:rPr>
              <a:t>?</a:t>
            </a:r>
            <a:endParaRPr lang="en-GB" dirty="0"/>
          </a:p>
          <a:p>
            <a:endParaRPr lang="en-GB" sz="4400" dirty="0"/>
          </a:p>
        </p:txBody>
      </p:sp>
      <p:pic>
        <p:nvPicPr>
          <p:cNvPr id="23" name="Grafik 22" descr="Ein Bild, das Text enthält.&#10;&#10;Automatisch generierte Beschreibung">
            <a:extLst>
              <a:ext uri="{FF2B5EF4-FFF2-40B4-BE49-F238E27FC236}">
                <a16:creationId xmlns:a16="http://schemas.microsoft.com/office/drawing/2014/main" id="{E4EB14E4-C438-4531-A99B-6E64BA6695C7}"/>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883096" y="2137829"/>
            <a:ext cx="4754911" cy="3113109"/>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314939D0-F8B3-4451-A28A-414033BFCB55}"/>
              </a:ext>
            </a:extLst>
          </p:cNvPr>
          <p:cNvPicPr>
            <a:picLocks noChangeAspect="1"/>
          </p:cNvPicPr>
          <p:nvPr/>
        </p:nvPicPr>
        <p:blipFill rotWithShape="1">
          <a:blip r:embed="rId5"/>
          <a:srcRect l="5679" t="1776" r="48293" b="28853"/>
          <a:stretch/>
        </p:blipFill>
        <p:spPr>
          <a:xfrm>
            <a:off x="3974564" y="2380803"/>
            <a:ext cx="2603000" cy="2568547"/>
          </a:xfrm>
          <a:prstGeom prst="ellipse">
            <a:avLst/>
          </a:prstGeom>
          <a:ln w="38100">
            <a:noFill/>
          </a:ln>
        </p:spPr>
      </p:pic>
      <p:pic>
        <p:nvPicPr>
          <p:cNvPr id="25" name="Grafik 24" descr="Insekt mit einfarbiger Füllung">
            <a:extLst>
              <a:ext uri="{FF2B5EF4-FFF2-40B4-BE49-F238E27FC236}">
                <a16:creationId xmlns:a16="http://schemas.microsoft.com/office/drawing/2014/main" id="{98E40615-1A69-4664-95BA-81AD5345CC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67730">
            <a:off x="4409919" y="3611211"/>
            <a:ext cx="183922" cy="183922"/>
          </a:xfrm>
          <a:prstGeom prst="rect">
            <a:avLst/>
          </a:prstGeom>
        </p:spPr>
      </p:pic>
      <p:pic>
        <p:nvPicPr>
          <p:cNvPr id="26" name="Grafik 25" descr="Lupe Silhouette">
            <a:extLst>
              <a:ext uri="{FF2B5EF4-FFF2-40B4-BE49-F238E27FC236}">
                <a16:creationId xmlns:a16="http://schemas.microsoft.com/office/drawing/2014/main" id="{7CA590C2-2539-4BCB-B6BC-B6B7F638B3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5009" y="1938301"/>
            <a:ext cx="4235224" cy="4235224"/>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623DD7A-A512-4883-BCB2-5EBD9FF19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96711">
            <a:off x="5349348" y="3011924"/>
            <a:ext cx="179217" cy="179217"/>
          </a:xfrm>
          <a:prstGeom prst="rect">
            <a:avLst/>
          </a:prstGeom>
        </p:spPr>
      </p:pic>
      <p:pic>
        <p:nvPicPr>
          <p:cNvPr id="28" name="Grafik 27" descr="Maikäfer mit einfarbiger Füllung">
            <a:extLst>
              <a:ext uri="{FF2B5EF4-FFF2-40B4-BE49-F238E27FC236}">
                <a16:creationId xmlns:a16="http://schemas.microsoft.com/office/drawing/2014/main" id="{C78D0BE6-A938-463D-A017-38CB38071F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944716">
            <a:off x="5591469" y="4302010"/>
            <a:ext cx="159991" cy="159991"/>
          </a:xfrm>
          <a:prstGeom prst="rect">
            <a:avLst/>
          </a:prstGeom>
        </p:spPr>
      </p:pic>
      <p:pic>
        <p:nvPicPr>
          <p:cNvPr id="31" name="Grafik 30" descr="Zahnrad Silhouette">
            <a:extLst>
              <a:ext uri="{FF2B5EF4-FFF2-40B4-BE49-F238E27FC236}">
                <a16:creationId xmlns:a16="http://schemas.microsoft.com/office/drawing/2014/main" id="{27AE8C2D-3F00-4B7F-A738-2959D5484C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0555" y="1880974"/>
            <a:ext cx="3469183" cy="3469183"/>
          </a:xfrm>
          <a:prstGeom prst="rect">
            <a:avLst/>
          </a:prstGeom>
        </p:spPr>
      </p:pic>
      <p:pic>
        <p:nvPicPr>
          <p:cNvPr id="7" name="Grafik 6">
            <a:extLst>
              <a:ext uri="{FF2B5EF4-FFF2-40B4-BE49-F238E27FC236}">
                <a16:creationId xmlns:a16="http://schemas.microsoft.com/office/drawing/2014/main" id="{36C0E838-BD69-417E-8983-1276E74336E0}"/>
              </a:ext>
            </a:extLst>
          </p:cNvPr>
          <p:cNvPicPr>
            <a:picLocks noChangeAspect="1"/>
          </p:cNvPicPr>
          <p:nvPr/>
        </p:nvPicPr>
        <p:blipFill>
          <a:blip r:embed="rId16"/>
          <a:stretch>
            <a:fillRect/>
          </a:stretch>
        </p:blipFill>
        <p:spPr>
          <a:xfrm>
            <a:off x="5712084" y="4832128"/>
            <a:ext cx="2967186" cy="1277479"/>
          </a:xfrm>
          <a:prstGeom prst="rect">
            <a:avLst/>
          </a:prstGeom>
          <a:ln>
            <a:noFill/>
          </a:ln>
          <a:effectLst>
            <a:softEdge rad="38100"/>
          </a:effectLst>
        </p:spPr>
      </p:pic>
    </p:spTree>
    <p:extLst>
      <p:ext uri="{BB962C8B-B14F-4D97-AF65-F5344CB8AC3E}">
        <p14:creationId xmlns:p14="http://schemas.microsoft.com/office/powerpoint/2010/main" val="219067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8" presetClass="emph" presetSubtype="0" repeatCount="indefinite" fill="hold" nodeType="withEffect">
                                  <p:stCondLst>
                                    <p:cond delay="0"/>
                                  </p:stCondLst>
                                  <p:childTnLst>
                                    <p:animRot by="21600000">
                                      <p:cBhvr>
                                        <p:cTn id="40" dur="20000" fill="hold"/>
                                        <p:tgtEl>
                                          <p:spTgt spid="31"/>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icture Placeholder 9">
            <a:extLst>
              <a:ext uri="{FF2B5EF4-FFF2-40B4-BE49-F238E27FC236}">
                <a16:creationId xmlns:a16="http://schemas.microsoft.com/office/drawing/2014/main" id="{E1245C6A-9706-4A22-2318-7C61037A23FB}"/>
              </a:ext>
            </a:extLst>
          </p:cNvPr>
          <p:cNvSpPr>
            <a:spLocks noGrp="1"/>
          </p:cNvSpPr>
          <p:nvPr>
            <p:ph type="pic" sz="quarter" idx="14"/>
          </p:nvPr>
        </p:nvSpPr>
        <p:spPr>
          <a:xfrm>
            <a:off x="8908604" y="0"/>
            <a:ext cx="3283396" cy="6858000"/>
          </a:xfrm>
        </p:spPr>
        <p:txBody>
          <a:bodyPr/>
          <a:lstStyle/>
          <a:p>
            <a:endParaRPr lang="en-US"/>
          </a:p>
        </p:txBody>
      </p:sp>
      <p:pic>
        <p:nvPicPr>
          <p:cNvPr id="3104" name="Picture 32" descr="Adobe Photoshop - Wikipedia">
            <a:extLst>
              <a:ext uri="{FF2B5EF4-FFF2-40B4-BE49-F238E27FC236}">
                <a16:creationId xmlns:a16="http://schemas.microsoft.com/office/drawing/2014/main" id="{97E3C5CE-4591-8892-2268-C11C47A9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389" y="1874381"/>
            <a:ext cx="1060457" cy="10370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8C8F2A8A-926E-466D-B7F4-BB9B6BB488EA}"/>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8B835948-03AF-4BE8-9BC6-1C1A539B732C}"/>
              </a:ext>
            </a:extLst>
          </p:cNvPr>
          <p:cNvSpPr>
            <a:spLocks noGrp="1"/>
          </p:cNvSpPr>
          <p:nvPr>
            <p:ph type="title"/>
          </p:nvPr>
        </p:nvSpPr>
        <p:spPr/>
        <p:txBody>
          <a:bodyPr/>
          <a:lstStyle/>
          <a:p>
            <a:r>
              <a:rPr lang="de-AT" dirty="0"/>
              <a:t>Was ist Software?</a:t>
            </a:r>
          </a:p>
        </p:txBody>
      </p:sp>
      <p:sp>
        <p:nvSpPr>
          <p:cNvPr id="6" name="Text Placeholder 5">
            <a:extLst>
              <a:ext uri="{FF2B5EF4-FFF2-40B4-BE49-F238E27FC236}">
                <a16:creationId xmlns:a16="http://schemas.microsoft.com/office/drawing/2014/main" id="{01594490-3E50-427C-A33D-C77F1C5811C7}"/>
              </a:ext>
            </a:extLst>
          </p:cNvPr>
          <p:cNvSpPr>
            <a:spLocks noGrp="1"/>
          </p:cNvSpPr>
          <p:nvPr>
            <p:ph type="body" sz="quarter" idx="31"/>
          </p:nvPr>
        </p:nvSpPr>
        <p:spPr>
          <a:xfrm>
            <a:off x="626399" y="2430619"/>
            <a:ext cx="5455376" cy="1909103"/>
          </a:xfrm>
        </p:spPr>
        <p:txBody>
          <a:bodyPr/>
          <a:lstStyle/>
          <a:p>
            <a:r>
              <a:rPr lang="de-DE" sz="1800" dirty="0"/>
              <a:t>Software ist eine Sammlung von Anweisungen und Daten, die Computern und anderen digitalen Geräten sagen, was sie tun sollen. </a:t>
            </a:r>
          </a:p>
          <a:p>
            <a:r>
              <a:rPr lang="de-DE" sz="1800" dirty="0"/>
              <a:t>Sie ermöglicht es, Aufgaben auszuführen, wie Texte schreiben, Musik abspielen oder im Internet surfen. </a:t>
            </a:r>
            <a:endParaRPr lang="en-US" sz="1800" dirty="0"/>
          </a:p>
        </p:txBody>
      </p:sp>
      <p:sp>
        <p:nvSpPr>
          <p:cNvPr id="3" name="Text Placeholder 2">
            <a:extLst>
              <a:ext uri="{FF2B5EF4-FFF2-40B4-BE49-F238E27FC236}">
                <a16:creationId xmlns:a16="http://schemas.microsoft.com/office/drawing/2014/main" id="{7D837259-642F-42F5-B1CE-D7609F93E0F1}"/>
              </a:ext>
            </a:extLst>
          </p:cNvPr>
          <p:cNvSpPr>
            <a:spLocks noGrp="1"/>
          </p:cNvSpPr>
          <p:nvPr>
            <p:ph type="body" sz="quarter" idx="10"/>
          </p:nvPr>
        </p:nvSpPr>
        <p:spPr/>
        <p:txBody>
          <a:bodyPr/>
          <a:lstStyle/>
          <a:p>
            <a:endParaRPr lang="en-US"/>
          </a:p>
        </p:txBody>
      </p:sp>
      <p:pic>
        <p:nvPicPr>
          <p:cNvPr id="3076" name="Picture 4" descr="YouTube | Google for Developers">
            <a:extLst>
              <a:ext uri="{FF2B5EF4-FFF2-40B4-BE49-F238E27FC236}">
                <a16:creationId xmlns:a16="http://schemas.microsoft.com/office/drawing/2014/main" id="{6CDBEA5C-7EB7-E9B5-80F3-6DCB95E9A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043" y="3622452"/>
            <a:ext cx="1163823" cy="80905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ow to Organize Apps on Android So You're More Productive">
            <a:extLst>
              <a:ext uri="{FF2B5EF4-FFF2-40B4-BE49-F238E27FC236}">
                <a16:creationId xmlns:a16="http://schemas.microsoft.com/office/drawing/2014/main" id="{90069CAF-A999-A4D9-0D78-961883660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232" y="2552337"/>
            <a:ext cx="2139699" cy="14271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5EE0D23-7907-A4AC-AC0B-F5CE42322B71}"/>
              </a:ext>
            </a:extLst>
          </p:cNvPr>
          <p:cNvPicPr>
            <a:picLocks noChangeAspect="1"/>
          </p:cNvPicPr>
          <p:nvPr/>
        </p:nvPicPr>
        <p:blipFill>
          <a:blip r:embed="rId6"/>
          <a:stretch>
            <a:fillRect/>
          </a:stretch>
        </p:blipFill>
        <p:spPr>
          <a:xfrm>
            <a:off x="7067585" y="224218"/>
            <a:ext cx="2756345" cy="1843722"/>
          </a:xfrm>
          <a:prstGeom prst="rect">
            <a:avLst/>
          </a:prstGeom>
        </p:spPr>
      </p:pic>
      <p:pic>
        <p:nvPicPr>
          <p:cNvPr id="3074" name="Picture 2" descr="windows&quot; Icon - Download for free – Iconduck">
            <a:extLst>
              <a:ext uri="{FF2B5EF4-FFF2-40B4-BE49-F238E27FC236}">
                <a16:creationId xmlns:a16="http://schemas.microsoft.com/office/drawing/2014/main" id="{61DFCCA0-D1A6-B19A-B8F8-7078B1C3A3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8584" y="1761417"/>
            <a:ext cx="1664467" cy="16891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0D73175D-8EB1-CFF3-056E-9C45F3D217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9457" y="3595935"/>
            <a:ext cx="1427163" cy="1427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People working on a computer">
            <a:extLst>
              <a:ext uri="{FF2B5EF4-FFF2-40B4-BE49-F238E27FC236}">
                <a16:creationId xmlns:a16="http://schemas.microsoft.com/office/drawing/2014/main" id="{F3225E46-08D3-33CC-65B5-6F660B9AF9AB}"/>
              </a:ext>
            </a:extLst>
          </p:cNvPr>
          <p:cNvPicPr>
            <a:picLocks noChangeAspect="1"/>
          </p:cNvPicPr>
          <p:nvPr/>
        </p:nvPicPr>
        <p:blipFill>
          <a:blip r:embed="rId9"/>
          <a:stretch>
            <a:fillRect/>
          </a:stretch>
        </p:blipFill>
        <p:spPr>
          <a:xfrm>
            <a:off x="7546954" y="4620819"/>
            <a:ext cx="2257400" cy="1504933"/>
          </a:xfrm>
          <a:prstGeom prst="rect">
            <a:avLst/>
          </a:prstGeom>
        </p:spPr>
      </p:pic>
      <p:pic>
        <p:nvPicPr>
          <p:cNvPr id="3100" name="Picture 28" descr="netflix icon&quot; Icon - Download for free – Iconduck">
            <a:extLst>
              <a:ext uri="{FF2B5EF4-FFF2-40B4-BE49-F238E27FC236}">
                <a16:creationId xmlns:a16="http://schemas.microsoft.com/office/drawing/2014/main" id="{E62E7812-0F02-BD68-B745-38086A0687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34414" y="1043213"/>
            <a:ext cx="1913411" cy="19134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logo with a smile&#10;&#10;Description automatically generated">
            <a:extLst>
              <a:ext uri="{FF2B5EF4-FFF2-40B4-BE49-F238E27FC236}">
                <a16:creationId xmlns:a16="http://schemas.microsoft.com/office/drawing/2014/main" id="{3732607B-CB98-9C3C-C3C6-F8F3A8F89474}"/>
              </a:ext>
            </a:extLst>
          </p:cNvPr>
          <p:cNvPicPr>
            <a:picLocks noChangeAspect="1"/>
          </p:cNvPicPr>
          <p:nvPr/>
        </p:nvPicPr>
        <p:blipFill>
          <a:blip r:embed="rId11"/>
          <a:stretch>
            <a:fillRect/>
          </a:stretch>
        </p:blipFill>
        <p:spPr>
          <a:xfrm>
            <a:off x="6806343" y="3143993"/>
            <a:ext cx="2257401" cy="687802"/>
          </a:xfrm>
          <a:prstGeom prst="rect">
            <a:avLst/>
          </a:prstGeom>
        </p:spPr>
      </p:pic>
      <p:pic>
        <p:nvPicPr>
          <p:cNvPr id="3090" name="Picture 18" descr="Google Cloud&quot; Icon - Download for free – Iconduck">
            <a:extLst>
              <a:ext uri="{FF2B5EF4-FFF2-40B4-BE49-F238E27FC236}">
                <a16:creationId xmlns:a16="http://schemas.microsoft.com/office/drawing/2014/main" id="{11694572-03D1-9BA8-6DE7-73A2ED387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6527" y="273300"/>
            <a:ext cx="1381308" cy="1110186"/>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DAF4DE0F-E668-5E57-17F9-53867FF28D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751" y="4125475"/>
            <a:ext cx="978850" cy="11626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blue square with white letter w&#10;&#10;Description automatically generated">
            <a:extLst>
              <a:ext uri="{FF2B5EF4-FFF2-40B4-BE49-F238E27FC236}">
                <a16:creationId xmlns:a16="http://schemas.microsoft.com/office/drawing/2014/main" id="{A560E686-8832-E0C2-160E-0C844857D71F}"/>
              </a:ext>
            </a:extLst>
          </p:cNvPr>
          <p:cNvPicPr>
            <a:picLocks noChangeAspect="1"/>
          </p:cNvPicPr>
          <p:nvPr/>
        </p:nvPicPr>
        <p:blipFill>
          <a:blip r:embed="rId14"/>
          <a:stretch>
            <a:fillRect/>
          </a:stretch>
        </p:blipFill>
        <p:spPr>
          <a:xfrm>
            <a:off x="9121561" y="5104242"/>
            <a:ext cx="2275840" cy="1422400"/>
          </a:xfrm>
          <a:prstGeom prst="rect">
            <a:avLst/>
          </a:prstGeom>
        </p:spPr>
      </p:pic>
    </p:spTree>
    <p:extLst>
      <p:ext uri="{BB962C8B-B14F-4D97-AF65-F5344CB8AC3E}">
        <p14:creationId xmlns:p14="http://schemas.microsoft.com/office/powerpoint/2010/main" val="45641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icture Placeholder 9">
            <a:extLst>
              <a:ext uri="{FF2B5EF4-FFF2-40B4-BE49-F238E27FC236}">
                <a16:creationId xmlns:a16="http://schemas.microsoft.com/office/drawing/2014/main" id="{E1245C6A-9706-4A22-2318-7C61037A23FB}"/>
              </a:ext>
            </a:extLst>
          </p:cNvPr>
          <p:cNvSpPr>
            <a:spLocks noGrp="1"/>
          </p:cNvSpPr>
          <p:nvPr>
            <p:ph type="pic" sz="quarter" idx="14"/>
          </p:nvPr>
        </p:nvSpPr>
        <p:spPr>
          <a:xfrm>
            <a:off x="8908604" y="0"/>
            <a:ext cx="3283396" cy="6858000"/>
          </a:xfrm>
        </p:spPr>
        <p:txBody>
          <a:bodyPr/>
          <a:lstStyle/>
          <a:p>
            <a:endParaRPr lang="en-US"/>
          </a:p>
        </p:txBody>
      </p:sp>
      <p:sp>
        <p:nvSpPr>
          <p:cNvPr id="8" name="Text Placeholder 7">
            <a:extLst>
              <a:ext uri="{FF2B5EF4-FFF2-40B4-BE49-F238E27FC236}">
                <a16:creationId xmlns:a16="http://schemas.microsoft.com/office/drawing/2014/main" id="{8C8F2A8A-926E-466D-B7F4-BB9B6BB488EA}"/>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8B835948-03AF-4BE8-9BC6-1C1A539B732C}"/>
              </a:ext>
            </a:extLst>
          </p:cNvPr>
          <p:cNvSpPr>
            <a:spLocks noGrp="1"/>
          </p:cNvSpPr>
          <p:nvPr>
            <p:ph type="title"/>
          </p:nvPr>
        </p:nvSpPr>
        <p:spPr>
          <a:xfrm>
            <a:off x="626399" y="1333692"/>
            <a:ext cx="5455376" cy="1103755"/>
          </a:xfrm>
        </p:spPr>
        <p:txBody>
          <a:bodyPr/>
          <a:lstStyle/>
          <a:p>
            <a:r>
              <a:rPr lang="de-AT" dirty="0"/>
              <a:t>Wie wird Software gemacht?</a:t>
            </a:r>
          </a:p>
        </p:txBody>
      </p:sp>
      <p:sp>
        <p:nvSpPr>
          <p:cNvPr id="6" name="Text Placeholder 5">
            <a:extLst>
              <a:ext uri="{FF2B5EF4-FFF2-40B4-BE49-F238E27FC236}">
                <a16:creationId xmlns:a16="http://schemas.microsoft.com/office/drawing/2014/main" id="{01594490-3E50-427C-A33D-C77F1C5811C7}"/>
              </a:ext>
            </a:extLst>
          </p:cNvPr>
          <p:cNvSpPr>
            <a:spLocks noGrp="1"/>
          </p:cNvSpPr>
          <p:nvPr>
            <p:ph type="body" sz="quarter" idx="31"/>
          </p:nvPr>
        </p:nvSpPr>
        <p:spPr>
          <a:xfrm>
            <a:off x="626399" y="2650622"/>
            <a:ext cx="5455376" cy="1689100"/>
          </a:xfrm>
        </p:spPr>
        <p:txBody>
          <a:bodyPr/>
          <a:lstStyle/>
          <a:p>
            <a:r>
              <a:rPr lang="de-DE" sz="1800" dirty="0"/>
              <a:t>Software ist eine Sammlung von Anweisungen und Daten, die Computern und anderen digitalen Geräten sagen, was sie tun sollen. </a:t>
            </a:r>
          </a:p>
          <a:p>
            <a:r>
              <a:rPr lang="de-DE" sz="1800" dirty="0"/>
              <a:t>Sie ermöglicht es, Aufgaben auszuführen, wie Texte schreiben, Musik abspielen oder im Internet surfen. </a:t>
            </a:r>
            <a:endParaRPr lang="en-US" sz="1800" dirty="0"/>
          </a:p>
        </p:txBody>
      </p:sp>
      <p:sp>
        <p:nvSpPr>
          <p:cNvPr id="3" name="Text Placeholder 2">
            <a:extLst>
              <a:ext uri="{FF2B5EF4-FFF2-40B4-BE49-F238E27FC236}">
                <a16:creationId xmlns:a16="http://schemas.microsoft.com/office/drawing/2014/main" id="{7D837259-642F-42F5-B1CE-D7609F93E0F1}"/>
              </a:ext>
            </a:extLst>
          </p:cNvPr>
          <p:cNvSpPr>
            <a:spLocks noGrp="1"/>
          </p:cNvSpPr>
          <p:nvPr>
            <p:ph type="body" sz="quarter" idx="10"/>
          </p:nvPr>
        </p:nvSpPr>
        <p:spPr/>
        <p:txBody>
          <a:bodyPr/>
          <a:lstStyle/>
          <a:p>
            <a:endParaRPr lang="en-US"/>
          </a:p>
        </p:txBody>
      </p:sp>
      <p:pic>
        <p:nvPicPr>
          <p:cNvPr id="5124" name="Picture 4" descr="5 Tips for Writing Clean and Maintainable Code">
            <a:extLst>
              <a:ext uri="{FF2B5EF4-FFF2-40B4-BE49-F238E27FC236}">
                <a16:creationId xmlns:a16="http://schemas.microsoft.com/office/drawing/2014/main" id="{C9C1A1B0-A48E-9FF3-7879-58EB9C6C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333" y="2031206"/>
            <a:ext cx="4969934" cy="279558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oman writing code on computer">
            <a:extLst>
              <a:ext uri="{FF2B5EF4-FFF2-40B4-BE49-F238E27FC236}">
                <a16:creationId xmlns:a16="http://schemas.microsoft.com/office/drawing/2014/main" id="{4DE640D1-5D8E-0135-DFC1-AF3B28220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424" y="782347"/>
            <a:ext cx="372803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oding for SEO 101: Understanding source code, compressed code and compiled  code">
            <a:extLst>
              <a:ext uri="{FF2B5EF4-FFF2-40B4-BE49-F238E27FC236}">
                <a16:creationId xmlns:a16="http://schemas.microsoft.com/office/drawing/2014/main" id="{7BCDC967-2CEE-0430-37A4-68425D4FA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339722"/>
            <a:ext cx="3086100" cy="173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3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774448B-AF60-4D5A-A4BD-5E7F87AB18B0}"/>
              </a:ext>
            </a:extLst>
          </p:cNvPr>
          <p:cNvSpPr>
            <a:spLocks noGrp="1"/>
          </p:cNvSpPr>
          <p:nvPr>
            <p:ph type="pic" sz="quarter" idx="14"/>
          </p:nvPr>
        </p:nvSpPr>
        <p:spPr>
          <a:xfrm>
            <a:off x="8908604" y="0"/>
            <a:ext cx="3283396" cy="6858000"/>
          </a:xfrm>
        </p:spPr>
        <p:txBody>
          <a:bodyPr/>
          <a:lstStyle/>
          <a:p>
            <a:endParaRPr lang="en-US"/>
          </a:p>
        </p:txBody>
      </p:sp>
      <p:sp>
        <p:nvSpPr>
          <p:cNvPr id="5" name="Title 4">
            <a:extLst>
              <a:ext uri="{FF2B5EF4-FFF2-40B4-BE49-F238E27FC236}">
                <a16:creationId xmlns:a16="http://schemas.microsoft.com/office/drawing/2014/main" id="{8B835948-03AF-4BE8-9BC6-1C1A539B732C}"/>
              </a:ext>
            </a:extLst>
          </p:cNvPr>
          <p:cNvSpPr>
            <a:spLocks noGrp="1"/>
          </p:cNvSpPr>
          <p:nvPr>
            <p:ph type="title"/>
          </p:nvPr>
        </p:nvSpPr>
        <p:spPr/>
        <p:txBody>
          <a:bodyPr/>
          <a:lstStyle/>
          <a:p>
            <a:r>
              <a:rPr lang="de-AT" dirty="0"/>
              <a:t>Was ist Hardware?</a:t>
            </a:r>
          </a:p>
        </p:txBody>
      </p:sp>
      <p:sp>
        <p:nvSpPr>
          <p:cNvPr id="6" name="Text Placeholder 5">
            <a:extLst>
              <a:ext uri="{FF2B5EF4-FFF2-40B4-BE49-F238E27FC236}">
                <a16:creationId xmlns:a16="http://schemas.microsoft.com/office/drawing/2014/main" id="{01594490-3E50-427C-A33D-C77F1C5811C7}"/>
              </a:ext>
            </a:extLst>
          </p:cNvPr>
          <p:cNvSpPr>
            <a:spLocks noGrp="1"/>
          </p:cNvSpPr>
          <p:nvPr>
            <p:ph type="body" sz="quarter" idx="31"/>
          </p:nvPr>
        </p:nvSpPr>
        <p:spPr>
          <a:xfrm>
            <a:off x="626399" y="2430619"/>
            <a:ext cx="5455376" cy="2868340"/>
          </a:xfrm>
        </p:spPr>
        <p:txBody>
          <a:bodyPr/>
          <a:lstStyle/>
          <a:p>
            <a:r>
              <a:rPr lang="de-DE" sz="1800" dirty="0"/>
              <a:t>Physischen Teile eines Computers oder eines anderen Geräts.</a:t>
            </a:r>
          </a:p>
          <a:p>
            <a:r>
              <a:rPr lang="de-DE" sz="1800" dirty="0"/>
              <a:t>Dazu gehören Dinge wie der Prozessor, Festplatten, RAM, Grafikkarten sowie Eingabegeräte wie Tastaturen und Mäuse.</a:t>
            </a:r>
          </a:p>
          <a:p>
            <a:r>
              <a:rPr lang="de-DE" sz="1800" dirty="0">
                <a:solidFill>
                  <a:schemeClr val="accent1"/>
                </a:solidFill>
                <a:latin typeface="+mj-lt"/>
              </a:rPr>
              <a:t>Hardware ist notwendig, damit Software ausgeführt werden kann</a:t>
            </a:r>
            <a:r>
              <a:rPr lang="de-DE" sz="1800" dirty="0"/>
              <a:t>, indem sie die physische Infrastruktur bietet, die benötigt wird, um digitale Befehle und Prozesse umzusetzen.</a:t>
            </a:r>
            <a:endParaRPr lang="en-US" sz="1800" dirty="0"/>
          </a:p>
        </p:txBody>
      </p:sp>
      <p:sp>
        <p:nvSpPr>
          <p:cNvPr id="3" name="Text Placeholder 2">
            <a:extLst>
              <a:ext uri="{FF2B5EF4-FFF2-40B4-BE49-F238E27FC236}">
                <a16:creationId xmlns:a16="http://schemas.microsoft.com/office/drawing/2014/main" id="{7D837259-642F-42F5-B1CE-D7609F93E0F1}"/>
              </a:ext>
            </a:extLst>
          </p:cNvPr>
          <p:cNvSpPr>
            <a:spLocks noGrp="1"/>
          </p:cNvSpPr>
          <p:nvPr>
            <p:ph type="body" sz="quarter" idx="10"/>
          </p:nvPr>
        </p:nvSpPr>
        <p:spPr/>
        <p:txBody>
          <a:bodyPr/>
          <a:lstStyle/>
          <a:p>
            <a:endParaRPr lang="en-US"/>
          </a:p>
        </p:txBody>
      </p:sp>
      <p:pic>
        <p:nvPicPr>
          <p:cNvPr id="4098" name="Picture 2" descr="Wired mouse rgb optical silent computer mouse led gaming mouse for laptop  desktop | Fruugo AT">
            <a:extLst>
              <a:ext uri="{FF2B5EF4-FFF2-40B4-BE49-F238E27FC236}">
                <a16:creationId xmlns:a16="http://schemas.microsoft.com/office/drawing/2014/main" id="{85DD650C-DCF6-DB03-B535-A315DEAD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407" y="1168069"/>
            <a:ext cx="1128271" cy="11282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ack computer keyboard PNG image transparent image download, size:  1918x708px">
            <a:extLst>
              <a:ext uri="{FF2B5EF4-FFF2-40B4-BE49-F238E27FC236}">
                <a16:creationId xmlns:a16="http://schemas.microsoft.com/office/drawing/2014/main" id="{4BF975B3-05AA-C1FE-81C2-4BC01712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787" y="2002716"/>
            <a:ext cx="2318371" cy="8558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martphone Transparent PNG, Smartphone Clipart Free Download - Free  Transparent PNG Logos">
            <a:extLst>
              <a:ext uri="{FF2B5EF4-FFF2-40B4-BE49-F238E27FC236}">
                <a16:creationId xmlns:a16="http://schemas.microsoft.com/office/drawing/2014/main" id="{26A990B6-AD93-F0B9-BD4F-C8E0944E6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1674" y="2623816"/>
            <a:ext cx="3283396" cy="180057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mputer desktop PC PNG image transparent image download, size: 1500x1244px">
            <a:extLst>
              <a:ext uri="{FF2B5EF4-FFF2-40B4-BE49-F238E27FC236}">
                <a16:creationId xmlns:a16="http://schemas.microsoft.com/office/drawing/2014/main" id="{06BCC8CF-2961-8B9D-4F4A-1DEFF7857A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337" y="1574499"/>
            <a:ext cx="2710558" cy="224795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v Television PNG Transparent Images Free Download | Vector Files | Pngtree">
            <a:extLst>
              <a:ext uri="{FF2B5EF4-FFF2-40B4-BE49-F238E27FC236}">
                <a16:creationId xmlns:a16="http://schemas.microsoft.com/office/drawing/2014/main" id="{17A21B4C-FAFF-400F-4084-A5920060E8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8950" y="226852"/>
            <a:ext cx="2972989" cy="2083979"/>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smart watches on hand PNG image transparent image download, size: 1548x523px">
            <a:extLst>
              <a:ext uri="{FF2B5EF4-FFF2-40B4-BE49-F238E27FC236}">
                <a16:creationId xmlns:a16="http://schemas.microsoft.com/office/drawing/2014/main" id="{B7FE62EB-C620-B5D1-FEC7-6305D765A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432722">
            <a:off x="7313895" y="4568318"/>
            <a:ext cx="3147764" cy="10636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ideo Game Consoles PNG Transparent Images - PNG All">
            <a:extLst>
              <a:ext uri="{FF2B5EF4-FFF2-40B4-BE49-F238E27FC236}">
                <a16:creationId xmlns:a16="http://schemas.microsoft.com/office/drawing/2014/main" id="{C4E51AEE-533B-05DA-2EF3-18BDC82BAD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4736" y="3822457"/>
            <a:ext cx="2849563" cy="204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3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887C3BB-29C0-9EBF-25D5-9B6082C89E32}"/>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853E25BD-8D00-698D-3118-D8349ACCEB9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57D349FE-B46A-A2EA-1C64-0D41139F03DB}"/>
              </a:ext>
            </a:extLst>
          </p:cNvPr>
          <p:cNvSpPr>
            <a:spLocks noGrp="1"/>
          </p:cNvSpPr>
          <p:nvPr>
            <p:ph type="title"/>
          </p:nvPr>
        </p:nvSpPr>
        <p:spPr/>
        <p:txBody>
          <a:bodyPr/>
          <a:lstStyle/>
          <a:p>
            <a:r>
              <a:rPr lang="en-US" dirty="0"/>
              <a:t>Computer </a:t>
            </a:r>
            <a:r>
              <a:rPr lang="en-US" dirty="0" err="1"/>
              <a:t>sind</a:t>
            </a:r>
            <a:r>
              <a:rPr lang="en-US" dirty="0"/>
              <a:t> </a:t>
            </a:r>
            <a:r>
              <a:rPr lang="en-US" dirty="0" err="1"/>
              <a:t>dumm</a:t>
            </a:r>
            <a:endParaRPr lang="en-US" dirty="0"/>
          </a:p>
        </p:txBody>
      </p:sp>
      <p:sp>
        <p:nvSpPr>
          <p:cNvPr id="6" name="Text Placeholder 5">
            <a:extLst>
              <a:ext uri="{FF2B5EF4-FFF2-40B4-BE49-F238E27FC236}">
                <a16:creationId xmlns:a16="http://schemas.microsoft.com/office/drawing/2014/main" id="{175FA3CE-A92F-CEAF-2D14-5A0E25C90BB6}"/>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4F5B64A0-CD95-C30E-F7E0-BB13A462E49A}"/>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040CDF8B-CE45-1273-2906-5C9FC77F9597}"/>
              </a:ext>
            </a:extLst>
          </p:cNvPr>
          <p:cNvPicPr>
            <a:picLocks noChangeAspect="1"/>
          </p:cNvPicPr>
          <p:nvPr/>
        </p:nvPicPr>
        <p:blipFill>
          <a:blip r:embed="rId3"/>
          <a:stretch>
            <a:fillRect/>
          </a:stretch>
        </p:blipFill>
        <p:spPr>
          <a:xfrm>
            <a:off x="8356511" y="449319"/>
            <a:ext cx="3454578" cy="4349974"/>
          </a:xfrm>
          <a:prstGeom prst="rect">
            <a:avLst/>
          </a:prstGeom>
        </p:spPr>
      </p:pic>
      <p:graphicFrame>
        <p:nvGraphicFramePr>
          <p:cNvPr id="10" name="Diagram 9">
            <a:extLst>
              <a:ext uri="{FF2B5EF4-FFF2-40B4-BE49-F238E27FC236}">
                <a16:creationId xmlns:a16="http://schemas.microsoft.com/office/drawing/2014/main" id="{0D612255-2880-5A11-A507-CAC5187FD5D0}"/>
              </a:ext>
            </a:extLst>
          </p:cNvPr>
          <p:cNvGraphicFramePr/>
          <p:nvPr>
            <p:extLst>
              <p:ext uri="{D42A27DB-BD31-4B8C-83A1-F6EECF244321}">
                <p14:modId xmlns:p14="http://schemas.microsoft.com/office/powerpoint/2010/main" val="3026292942"/>
              </p:ext>
            </p:extLst>
          </p:nvPr>
        </p:nvGraphicFramePr>
        <p:xfrm>
          <a:off x="948967" y="2250486"/>
          <a:ext cx="6836133" cy="3718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070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774448B-AF60-4D5A-A4BD-5E7F87AB18B0}"/>
              </a:ext>
            </a:extLst>
          </p:cNvPr>
          <p:cNvSpPr>
            <a:spLocks noGrp="1"/>
          </p:cNvSpPr>
          <p:nvPr>
            <p:ph type="pic" sz="quarter" idx="14"/>
          </p:nvPr>
        </p:nvSpPr>
        <p:spPr>
          <a:xfrm>
            <a:off x="8908604" y="0"/>
            <a:ext cx="3283396" cy="6858000"/>
          </a:xfrm>
        </p:spPr>
        <p:txBody>
          <a:bodyPr/>
          <a:lstStyle/>
          <a:p>
            <a:endParaRPr lang="en-US"/>
          </a:p>
        </p:txBody>
      </p:sp>
      <p:sp>
        <p:nvSpPr>
          <p:cNvPr id="5" name="Title 4">
            <a:extLst>
              <a:ext uri="{FF2B5EF4-FFF2-40B4-BE49-F238E27FC236}">
                <a16:creationId xmlns:a16="http://schemas.microsoft.com/office/drawing/2014/main" id="{8B835948-03AF-4BE8-9BC6-1C1A539B732C}"/>
              </a:ext>
            </a:extLst>
          </p:cNvPr>
          <p:cNvSpPr>
            <a:spLocks noGrp="1"/>
          </p:cNvSpPr>
          <p:nvPr>
            <p:ph type="title"/>
          </p:nvPr>
        </p:nvSpPr>
        <p:spPr>
          <a:xfrm>
            <a:off x="626399" y="1333692"/>
            <a:ext cx="5455376" cy="1103755"/>
          </a:xfrm>
        </p:spPr>
        <p:txBody>
          <a:bodyPr/>
          <a:lstStyle/>
          <a:p>
            <a:r>
              <a:rPr lang="de-AT" dirty="0"/>
              <a:t>Was macht ein Techniker?</a:t>
            </a:r>
          </a:p>
        </p:txBody>
      </p:sp>
      <p:sp>
        <p:nvSpPr>
          <p:cNvPr id="3" name="Text Placeholder 2">
            <a:extLst>
              <a:ext uri="{FF2B5EF4-FFF2-40B4-BE49-F238E27FC236}">
                <a16:creationId xmlns:a16="http://schemas.microsoft.com/office/drawing/2014/main" id="{7D837259-642F-42F5-B1CE-D7609F93E0F1}"/>
              </a:ext>
            </a:extLst>
          </p:cNvPr>
          <p:cNvSpPr>
            <a:spLocks noGrp="1"/>
          </p:cNvSpPr>
          <p:nvPr>
            <p:ph type="body" sz="quarter" idx="10"/>
          </p:nvPr>
        </p:nvSpPr>
        <p:spPr/>
        <p:txBody>
          <a:bodyPr/>
          <a:lstStyle/>
          <a:p>
            <a:endParaRPr lang="en-US"/>
          </a:p>
        </p:txBody>
      </p:sp>
      <p:sp>
        <p:nvSpPr>
          <p:cNvPr id="2" name="Oval 1">
            <a:extLst>
              <a:ext uri="{FF2B5EF4-FFF2-40B4-BE49-F238E27FC236}">
                <a16:creationId xmlns:a16="http://schemas.microsoft.com/office/drawing/2014/main" id="{D89B2E7F-7F19-9F0E-37A8-7D632AA541CE}"/>
              </a:ext>
            </a:extLst>
          </p:cNvPr>
          <p:cNvSpPr/>
          <p:nvPr/>
        </p:nvSpPr>
        <p:spPr>
          <a:xfrm>
            <a:off x="889000" y="3200400"/>
            <a:ext cx="2394397" cy="1143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Problem</a:t>
            </a:r>
          </a:p>
        </p:txBody>
      </p:sp>
      <p:sp>
        <p:nvSpPr>
          <p:cNvPr id="9" name="Oval 8">
            <a:extLst>
              <a:ext uri="{FF2B5EF4-FFF2-40B4-BE49-F238E27FC236}">
                <a16:creationId xmlns:a16="http://schemas.microsoft.com/office/drawing/2014/main" id="{FCEE544C-F449-AD2A-5E9E-22074C1CD6C7}"/>
              </a:ext>
            </a:extLst>
          </p:cNvPr>
          <p:cNvSpPr/>
          <p:nvPr/>
        </p:nvSpPr>
        <p:spPr>
          <a:xfrm>
            <a:off x="6297991" y="3200400"/>
            <a:ext cx="2394397" cy="1143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latin typeface="+mj-lt"/>
              </a:rPr>
              <a:t>Lösung</a:t>
            </a:r>
            <a:endParaRPr lang="en-US" sz="2400" dirty="0">
              <a:latin typeface="+mj-lt"/>
            </a:endParaRPr>
          </a:p>
        </p:txBody>
      </p:sp>
      <p:sp>
        <p:nvSpPr>
          <p:cNvPr id="11" name="Arrow: Right 10">
            <a:extLst>
              <a:ext uri="{FF2B5EF4-FFF2-40B4-BE49-F238E27FC236}">
                <a16:creationId xmlns:a16="http://schemas.microsoft.com/office/drawing/2014/main" id="{59637F84-4DC0-F409-7FE0-1F0BD09481DD}"/>
              </a:ext>
            </a:extLst>
          </p:cNvPr>
          <p:cNvSpPr/>
          <p:nvPr/>
        </p:nvSpPr>
        <p:spPr>
          <a:xfrm>
            <a:off x="3390901" y="3688601"/>
            <a:ext cx="2799588" cy="2505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D250918-09E3-2A00-5D9E-3E8877295BA0}"/>
              </a:ext>
            </a:extLst>
          </p:cNvPr>
          <p:cNvSpPr/>
          <p:nvPr/>
        </p:nvSpPr>
        <p:spPr>
          <a:xfrm rot="5400000">
            <a:off x="4527755" y="3353342"/>
            <a:ext cx="540765" cy="17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EE8D61-1E9F-135A-FB3C-CE9CE45099B1}"/>
              </a:ext>
            </a:extLst>
          </p:cNvPr>
          <p:cNvSpPr/>
          <p:nvPr/>
        </p:nvSpPr>
        <p:spPr>
          <a:xfrm>
            <a:off x="3687377" y="1965222"/>
            <a:ext cx="2394397" cy="1143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Wissen- </a:t>
            </a:r>
            <a:r>
              <a:rPr lang="en-US" sz="2400" dirty="0" err="1">
                <a:latin typeface="+mj-lt"/>
              </a:rPr>
              <a:t>schaft</a:t>
            </a:r>
            <a:endParaRPr lang="en-US" sz="2400" dirty="0">
              <a:latin typeface="+mj-lt"/>
            </a:endParaRPr>
          </a:p>
        </p:txBody>
      </p:sp>
    </p:spTree>
    <p:extLst>
      <p:ext uri="{BB962C8B-B14F-4D97-AF65-F5344CB8AC3E}">
        <p14:creationId xmlns:p14="http://schemas.microsoft.com/office/powerpoint/2010/main" val="2390952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CDF9818-52E1-960D-FA8A-797B2C8371BF}"/>
              </a:ext>
            </a:extLst>
          </p:cNvPr>
          <p:cNvSpPr/>
          <p:nvPr/>
        </p:nvSpPr>
        <p:spPr>
          <a:xfrm>
            <a:off x="-17272" y="-648601"/>
            <a:ext cx="12293600" cy="3745115"/>
          </a:xfrm>
          <a:prstGeom prst="rect">
            <a:avLst/>
          </a:prstGeom>
          <a:gradFill flip="none" rotWithShape="1">
            <a:gsLst>
              <a:gs pos="0">
                <a:schemeClr val="accent1">
                  <a:lumMod val="75000"/>
                </a:schemeClr>
              </a:gs>
              <a:gs pos="46000">
                <a:schemeClr val="accent1">
                  <a:lumMod val="95000"/>
                  <a:lumOff val="5000"/>
                </a:schemeClr>
              </a:gs>
              <a:gs pos="100000">
                <a:schemeClr val="accent1">
                  <a:lumMod val="6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9F7BBCE-25FC-309D-ACBD-0C8DCCFE0E7C}"/>
              </a:ext>
            </a:extLst>
          </p:cNvPr>
          <p:cNvSpPr txBox="1">
            <a:spLocks/>
          </p:cNvSpPr>
          <p:nvPr/>
        </p:nvSpPr>
        <p:spPr>
          <a:xfrm>
            <a:off x="862261" y="538922"/>
            <a:ext cx="5950784" cy="1077218"/>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US" sz="3200" b="1" dirty="0" err="1">
                <a:solidFill>
                  <a:srgbClr val="FFF6F7"/>
                </a:solidFill>
              </a:rPr>
              <a:t>Schritte</a:t>
            </a:r>
            <a:r>
              <a:rPr lang="en-US" sz="3200" b="1" dirty="0">
                <a:solidFill>
                  <a:srgbClr val="FFF6F7"/>
                </a:solidFill>
              </a:rPr>
              <a:t> in der </a:t>
            </a:r>
            <a:r>
              <a:rPr lang="en-US" sz="3200" b="1" dirty="0" err="1">
                <a:solidFill>
                  <a:srgbClr val="FFF6F7"/>
                </a:solidFill>
              </a:rPr>
              <a:t>Softwareentwicklung</a:t>
            </a:r>
            <a:endParaRPr lang="en-US" sz="3200" b="1" dirty="0">
              <a:solidFill>
                <a:srgbClr val="FFF6F7"/>
              </a:solidFill>
            </a:endParaRPr>
          </a:p>
        </p:txBody>
      </p:sp>
      <p:sp>
        <p:nvSpPr>
          <p:cNvPr id="34" name="Title 1">
            <a:extLst>
              <a:ext uri="{FF2B5EF4-FFF2-40B4-BE49-F238E27FC236}">
                <a16:creationId xmlns:a16="http://schemas.microsoft.com/office/drawing/2014/main" id="{F83456CE-3C87-B6A1-CB2F-A2284E7EAF03}"/>
              </a:ext>
            </a:extLst>
          </p:cNvPr>
          <p:cNvSpPr txBox="1">
            <a:spLocks/>
          </p:cNvSpPr>
          <p:nvPr/>
        </p:nvSpPr>
        <p:spPr>
          <a:xfrm>
            <a:off x="773768" y="3834916"/>
            <a:ext cx="1721026" cy="1948803"/>
          </a:xfrm>
          <a:prstGeom prst="rect">
            <a:avLst/>
          </a:prstGeom>
        </p:spPr>
        <p:txBody>
          <a:bodyPr wrap="square" l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640"/>
              </a:lnSpc>
            </a:pPr>
            <a:r>
              <a:rPr lang="de-DE" sz="1600" b="1" dirty="0">
                <a:solidFill>
                  <a:srgbClr val="4C3150"/>
                </a:solidFill>
                <a:latin typeface="Equip Extended" panose="02000503030000020004" pitchFamily="2" charset="77"/>
              </a:rPr>
              <a:t>Ideen sammeln: </a:t>
            </a:r>
          </a:p>
          <a:p>
            <a:pPr algn="ctr">
              <a:lnSpc>
                <a:spcPts val="1640"/>
              </a:lnSpc>
            </a:pPr>
            <a:endParaRPr lang="de-DE" sz="1600" b="1" dirty="0">
              <a:solidFill>
                <a:srgbClr val="4C3150"/>
              </a:solidFill>
              <a:latin typeface="Equip Extended" panose="02000503030000020004" pitchFamily="2" charset="77"/>
            </a:endParaRPr>
          </a:p>
          <a:p>
            <a:pPr algn="ctr">
              <a:lnSpc>
                <a:spcPts val="1640"/>
              </a:lnSpc>
            </a:pPr>
            <a:r>
              <a:rPr lang="de-DE" sz="1600" dirty="0">
                <a:solidFill>
                  <a:srgbClr val="4C3150"/>
                </a:solidFill>
                <a:latin typeface="Equip Extended" panose="02000503030000020004" pitchFamily="2" charset="77"/>
              </a:rPr>
              <a:t>Wie kommt man auf eine App-Idee? </a:t>
            </a:r>
          </a:p>
          <a:p>
            <a:pPr algn="ctr">
              <a:lnSpc>
                <a:spcPts val="1640"/>
              </a:lnSpc>
            </a:pPr>
            <a:endParaRPr lang="de-DE" sz="1600" dirty="0">
              <a:solidFill>
                <a:srgbClr val="4C3150"/>
              </a:solidFill>
              <a:latin typeface="Equip Extended" panose="02000503030000020004" pitchFamily="2" charset="77"/>
            </a:endParaRPr>
          </a:p>
          <a:p>
            <a:pPr algn="ctr">
              <a:lnSpc>
                <a:spcPts val="1640"/>
              </a:lnSpc>
            </a:pPr>
            <a:r>
              <a:rPr lang="de-DE" sz="1600" dirty="0">
                <a:solidFill>
                  <a:srgbClr val="4C3150"/>
                </a:solidFill>
                <a:latin typeface="Equip Extended" panose="02000503030000020004" pitchFamily="2" charset="77"/>
              </a:rPr>
              <a:t>Was möchte man lösen?</a:t>
            </a:r>
            <a:endParaRPr lang="en-US" sz="1600" dirty="0">
              <a:solidFill>
                <a:srgbClr val="4C3150"/>
              </a:solidFill>
              <a:latin typeface="Equip Extended Light" panose="02000503000000020004" pitchFamily="2" charset="77"/>
            </a:endParaRPr>
          </a:p>
        </p:txBody>
      </p:sp>
      <p:sp>
        <p:nvSpPr>
          <p:cNvPr id="35" name="Title 1">
            <a:extLst>
              <a:ext uri="{FF2B5EF4-FFF2-40B4-BE49-F238E27FC236}">
                <a16:creationId xmlns:a16="http://schemas.microsoft.com/office/drawing/2014/main" id="{B4CE6D1C-623F-3B25-02AB-1F67023E6439}"/>
              </a:ext>
            </a:extLst>
          </p:cNvPr>
          <p:cNvSpPr txBox="1">
            <a:spLocks/>
          </p:cNvSpPr>
          <p:nvPr/>
        </p:nvSpPr>
        <p:spPr>
          <a:xfrm>
            <a:off x="9784262" y="3834916"/>
            <a:ext cx="1987716" cy="1538434"/>
          </a:xfrm>
          <a:prstGeom prst="rect">
            <a:avLst/>
          </a:prstGeom>
        </p:spPr>
        <p:txBody>
          <a:bodyPr wrap="square" lIns="0" tIns="45720" rIns="91440" bIns="4572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640"/>
              </a:lnSpc>
            </a:pPr>
            <a:r>
              <a:rPr lang="de-DE" sz="1600" b="1" dirty="0">
                <a:solidFill>
                  <a:srgbClr val="4C3150"/>
                </a:solidFill>
                <a:latin typeface="Equip Extended"/>
              </a:rPr>
              <a:t>Launch: </a:t>
            </a:r>
          </a:p>
          <a:p>
            <a:pPr algn="ctr">
              <a:lnSpc>
                <a:spcPts val="1640"/>
              </a:lnSpc>
            </a:pPr>
            <a:endParaRPr lang="de-DE" sz="1600" b="1" dirty="0">
              <a:solidFill>
                <a:srgbClr val="4C3150"/>
              </a:solidFill>
              <a:latin typeface="Equip Extended"/>
            </a:endParaRPr>
          </a:p>
          <a:p>
            <a:pPr algn="ctr">
              <a:lnSpc>
                <a:spcPts val="1640"/>
              </a:lnSpc>
            </a:pPr>
            <a:r>
              <a:rPr lang="de-DE" sz="1600" dirty="0">
                <a:solidFill>
                  <a:srgbClr val="4C3150"/>
                </a:solidFill>
                <a:latin typeface="Equip Extended"/>
              </a:rPr>
              <a:t>Die Veröffentlichung der Software, damit jeder sie nutzen kann.</a:t>
            </a:r>
            <a:endParaRPr lang="en-US" sz="1600" dirty="0">
              <a:solidFill>
                <a:srgbClr val="4C3150"/>
              </a:solidFill>
              <a:latin typeface="Equip Extended Light"/>
            </a:endParaRPr>
          </a:p>
        </p:txBody>
      </p:sp>
      <p:sp>
        <p:nvSpPr>
          <p:cNvPr id="36" name="Title 1">
            <a:extLst>
              <a:ext uri="{FF2B5EF4-FFF2-40B4-BE49-F238E27FC236}">
                <a16:creationId xmlns:a16="http://schemas.microsoft.com/office/drawing/2014/main" id="{EFBEC06B-BE85-BF21-12F7-DB6535D16FB6}"/>
              </a:ext>
            </a:extLst>
          </p:cNvPr>
          <p:cNvSpPr txBox="1">
            <a:spLocks/>
          </p:cNvSpPr>
          <p:nvPr/>
        </p:nvSpPr>
        <p:spPr>
          <a:xfrm>
            <a:off x="7567208" y="3834916"/>
            <a:ext cx="1987716" cy="1333250"/>
          </a:xfrm>
          <a:prstGeom prst="rect">
            <a:avLst/>
          </a:prstGeom>
        </p:spPr>
        <p:txBody>
          <a:bodyPr wrap="square" lIns="0" tIns="45720" rIns="91440" bIns="4572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640"/>
              </a:lnSpc>
            </a:pPr>
            <a:r>
              <a:rPr lang="de-DE" sz="1600" b="1" dirty="0">
                <a:solidFill>
                  <a:srgbClr val="4C3150"/>
                </a:solidFill>
                <a:latin typeface="Equip Extended"/>
              </a:rPr>
              <a:t>Testen:</a:t>
            </a:r>
          </a:p>
          <a:p>
            <a:pPr algn="ctr">
              <a:lnSpc>
                <a:spcPts val="1640"/>
              </a:lnSpc>
            </a:pPr>
            <a:endParaRPr lang="de-DE" sz="1600" dirty="0">
              <a:solidFill>
                <a:srgbClr val="4C3150"/>
              </a:solidFill>
              <a:latin typeface="Equip Extended"/>
            </a:endParaRPr>
          </a:p>
          <a:p>
            <a:pPr algn="ctr">
              <a:lnSpc>
                <a:spcPts val="1640"/>
              </a:lnSpc>
            </a:pPr>
            <a:r>
              <a:rPr lang="de-DE" sz="1600" dirty="0">
                <a:solidFill>
                  <a:srgbClr val="4C3150"/>
                </a:solidFill>
                <a:latin typeface="Equip Extended"/>
              </a:rPr>
              <a:t> Überprüfung, ob die Software richtig funktioniert.</a:t>
            </a:r>
            <a:endParaRPr lang="en-US" sz="1600" dirty="0">
              <a:solidFill>
                <a:srgbClr val="4C3150"/>
              </a:solidFill>
              <a:latin typeface="Equip Extended Light"/>
            </a:endParaRPr>
          </a:p>
        </p:txBody>
      </p:sp>
      <p:sp>
        <p:nvSpPr>
          <p:cNvPr id="37" name="Title 1">
            <a:extLst>
              <a:ext uri="{FF2B5EF4-FFF2-40B4-BE49-F238E27FC236}">
                <a16:creationId xmlns:a16="http://schemas.microsoft.com/office/drawing/2014/main" id="{7102A59D-7243-AC63-F241-464765C5A131}"/>
              </a:ext>
            </a:extLst>
          </p:cNvPr>
          <p:cNvSpPr txBox="1">
            <a:spLocks/>
          </p:cNvSpPr>
          <p:nvPr/>
        </p:nvSpPr>
        <p:spPr>
          <a:xfrm>
            <a:off x="5350155" y="3834916"/>
            <a:ext cx="2074773" cy="1538434"/>
          </a:xfrm>
          <a:prstGeom prst="rect">
            <a:avLst/>
          </a:prstGeom>
        </p:spPr>
        <p:txBody>
          <a:bodyPr wrap="square" l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640"/>
              </a:lnSpc>
            </a:pPr>
            <a:r>
              <a:rPr lang="de-DE" sz="1600" b="1" dirty="0">
                <a:solidFill>
                  <a:srgbClr val="4C3150"/>
                </a:solidFill>
                <a:latin typeface="Equip Extended" panose="02000503030000020004" pitchFamily="2" charset="77"/>
              </a:rPr>
              <a:t>Programmierung:</a:t>
            </a:r>
          </a:p>
          <a:p>
            <a:pPr algn="ctr">
              <a:lnSpc>
                <a:spcPts val="1640"/>
              </a:lnSpc>
            </a:pPr>
            <a:endParaRPr lang="de-DE" sz="1600" b="1" dirty="0">
              <a:solidFill>
                <a:srgbClr val="4C3150"/>
              </a:solidFill>
              <a:latin typeface="Equip Extended" panose="02000503030000020004" pitchFamily="2" charset="77"/>
            </a:endParaRPr>
          </a:p>
          <a:p>
            <a:pPr algn="ctr">
              <a:lnSpc>
                <a:spcPts val="1640"/>
              </a:lnSpc>
            </a:pPr>
            <a:r>
              <a:rPr lang="de-DE" sz="1600" dirty="0">
                <a:solidFill>
                  <a:srgbClr val="4C3150"/>
                </a:solidFill>
                <a:latin typeface="Equip Extended" panose="02000503030000020004" pitchFamily="2" charset="77"/>
              </a:rPr>
              <a:t> Code wird geschrieben, um der Software zu sagen, was sie tun soll.</a:t>
            </a:r>
            <a:endParaRPr lang="en-US" sz="1600" dirty="0">
              <a:solidFill>
                <a:srgbClr val="4C3150"/>
              </a:solidFill>
              <a:latin typeface="Equip Extended Light" panose="02000503000000020004" pitchFamily="2" charset="77"/>
            </a:endParaRPr>
          </a:p>
        </p:txBody>
      </p:sp>
      <p:sp>
        <p:nvSpPr>
          <p:cNvPr id="38" name="Title 1">
            <a:extLst>
              <a:ext uri="{FF2B5EF4-FFF2-40B4-BE49-F238E27FC236}">
                <a16:creationId xmlns:a16="http://schemas.microsoft.com/office/drawing/2014/main" id="{75981AA0-2B41-500D-7104-782CC90BCFBD}"/>
              </a:ext>
            </a:extLst>
          </p:cNvPr>
          <p:cNvSpPr txBox="1">
            <a:spLocks/>
          </p:cNvSpPr>
          <p:nvPr/>
        </p:nvSpPr>
        <p:spPr>
          <a:xfrm>
            <a:off x="3133102" y="3834916"/>
            <a:ext cx="1987716" cy="1538434"/>
          </a:xfrm>
          <a:prstGeom prst="rect">
            <a:avLst/>
          </a:prstGeom>
        </p:spPr>
        <p:txBody>
          <a:bodyPr wrap="square" l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1640"/>
              </a:lnSpc>
            </a:pPr>
            <a:r>
              <a:rPr lang="de-DE" sz="1600" b="1" dirty="0">
                <a:solidFill>
                  <a:srgbClr val="4C3150"/>
                </a:solidFill>
                <a:latin typeface="Equip Extended" panose="02000503030000020004" pitchFamily="2" charset="77"/>
              </a:rPr>
              <a:t>Design und Planung</a:t>
            </a:r>
            <a:r>
              <a:rPr lang="de-DE" sz="1600" dirty="0">
                <a:solidFill>
                  <a:srgbClr val="4C3150"/>
                </a:solidFill>
                <a:latin typeface="Equip Extended" panose="02000503030000020004" pitchFamily="2" charset="77"/>
              </a:rPr>
              <a:t>: </a:t>
            </a:r>
          </a:p>
          <a:p>
            <a:pPr algn="ctr">
              <a:lnSpc>
                <a:spcPts val="1640"/>
              </a:lnSpc>
            </a:pPr>
            <a:endParaRPr lang="de-DE" sz="1600" dirty="0">
              <a:solidFill>
                <a:srgbClr val="4C3150"/>
              </a:solidFill>
              <a:latin typeface="Equip Extended" panose="02000503030000020004" pitchFamily="2" charset="77"/>
            </a:endParaRPr>
          </a:p>
          <a:p>
            <a:pPr algn="ctr">
              <a:lnSpc>
                <a:spcPts val="1640"/>
              </a:lnSpc>
            </a:pPr>
            <a:r>
              <a:rPr lang="de-DE" sz="1600" dirty="0">
                <a:solidFill>
                  <a:srgbClr val="4C3150"/>
                </a:solidFill>
                <a:latin typeface="Equip Extended" panose="02000503030000020004" pitchFamily="2" charset="77"/>
              </a:rPr>
              <a:t>Wie man plant was die App tun soll und wie sie aussehen wird.</a:t>
            </a:r>
            <a:endParaRPr lang="en-US" sz="1600" dirty="0">
              <a:solidFill>
                <a:srgbClr val="4C3150"/>
              </a:solidFill>
              <a:latin typeface="Equip Extended Light" panose="02000503000000020004" pitchFamily="2" charset="77"/>
            </a:endParaRPr>
          </a:p>
        </p:txBody>
      </p:sp>
      <p:pic>
        <p:nvPicPr>
          <p:cNvPr id="39" name="Graphic 38">
            <a:extLst>
              <a:ext uri="{FF2B5EF4-FFF2-40B4-BE49-F238E27FC236}">
                <a16:creationId xmlns:a16="http://schemas.microsoft.com/office/drawing/2014/main" id="{F9723906-D22B-0A54-2B3C-B8FC14A582EC}"/>
              </a:ext>
            </a:extLst>
          </p:cNvPr>
          <p:cNvPicPr>
            <a:picLocks noChangeAspect="1"/>
          </p:cNvPicPr>
          <p:nvPr/>
        </p:nvPicPr>
        <p:blipFill>
          <a:blip r:embed="rId3">
            <a:alphaModFix amt="10000"/>
            <a:extLst>
              <a:ext uri="{96DAC541-7B7A-43D3-8B79-37D633B846F1}">
                <asvg:svgBlip xmlns:asvg="http://schemas.microsoft.com/office/drawing/2016/SVG/main" r:embed="rId4"/>
              </a:ext>
            </a:extLst>
          </a:blip>
          <a:stretch>
            <a:fillRect/>
          </a:stretch>
        </p:blipFill>
        <p:spPr>
          <a:xfrm rot="10800000">
            <a:off x="5510781" y="-2578378"/>
            <a:ext cx="12192000" cy="4307645"/>
          </a:xfrm>
          <a:prstGeom prst="rect">
            <a:avLst/>
          </a:prstGeom>
        </p:spPr>
      </p:pic>
      <p:sp>
        <p:nvSpPr>
          <p:cNvPr id="2" name="Oval 1">
            <a:extLst>
              <a:ext uri="{FF2B5EF4-FFF2-40B4-BE49-F238E27FC236}">
                <a16:creationId xmlns:a16="http://schemas.microsoft.com/office/drawing/2014/main" id="{E9456CF7-478B-6696-4CBD-2DDAD4F74749}"/>
              </a:ext>
            </a:extLst>
          </p:cNvPr>
          <p:cNvSpPr/>
          <p:nvPr/>
        </p:nvSpPr>
        <p:spPr>
          <a:xfrm>
            <a:off x="10241461" y="2580229"/>
            <a:ext cx="1237664" cy="1237664"/>
          </a:xfrm>
          <a:prstGeom prst="ellipse">
            <a:avLst/>
          </a:prstGeom>
          <a:gradFill>
            <a:gsLst>
              <a:gs pos="0">
                <a:srgbClr val="A593A2"/>
              </a:gs>
              <a:gs pos="100000">
                <a:srgbClr val="FEF4F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78C438-F13A-5344-6554-8D83E8E2165E}"/>
              </a:ext>
            </a:extLst>
          </p:cNvPr>
          <p:cNvSpPr/>
          <p:nvPr/>
        </p:nvSpPr>
        <p:spPr>
          <a:xfrm>
            <a:off x="916049" y="2580229"/>
            <a:ext cx="1237664" cy="1237664"/>
          </a:xfrm>
          <a:prstGeom prst="ellipse">
            <a:avLst/>
          </a:prstGeom>
          <a:gradFill>
            <a:gsLst>
              <a:gs pos="0">
                <a:srgbClr val="A593A2"/>
              </a:gs>
              <a:gs pos="100000">
                <a:srgbClr val="FEF4F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ACB800-FBDB-CF65-2B01-DBF57EB20478}"/>
              </a:ext>
            </a:extLst>
          </p:cNvPr>
          <p:cNvSpPr/>
          <p:nvPr/>
        </p:nvSpPr>
        <p:spPr>
          <a:xfrm>
            <a:off x="3368890" y="2580229"/>
            <a:ext cx="1237664" cy="1237664"/>
          </a:xfrm>
          <a:prstGeom prst="ellipse">
            <a:avLst/>
          </a:prstGeom>
          <a:gradFill>
            <a:gsLst>
              <a:gs pos="0">
                <a:srgbClr val="A593A2"/>
              </a:gs>
              <a:gs pos="100000">
                <a:srgbClr val="FEF4F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9A6CEA-6C6D-D77D-E7DB-22B178924AB3}"/>
              </a:ext>
            </a:extLst>
          </p:cNvPr>
          <p:cNvSpPr/>
          <p:nvPr/>
        </p:nvSpPr>
        <p:spPr>
          <a:xfrm>
            <a:off x="5763518" y="2580229"/>
            <a:ext cx="1237664" cy="1237664"/>
          </a:xfrm>
          <a:prstGeom prst="ellipse">
            <a:avLst/>
          </a:prstGeom>
          <a:gradFill>
            <a:gsLst>
              <a:gs pos="0">
                <a:srgbClr val="A593A2"/>
              </a:gs>
              <a:gs pos="100000">
                <a:srgbClr val="FEF4F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A353D7-8A49-51E6-88A6-2FD259F37E09}"/>
              </a:ext>
            </a:extLst>
          </p:cNvPr>
          <p:cNvSpPr/>
          <p:nvPr/>
        </p:nvSpPr>
        <p:spPr>
          <a:xfrm>
            <a:off x="7846833" y="2580229"/>
            <a:ext cx="1237664" cy="1237664"/>
          </a:xfrm>
          <a:prstGeom prst="ellipse">
            <a:avLst/>
          </a:prstGeom>
          <a:gradFill>
            <a:gsLst>
              <a:gs pos="0">
                <a:srgbClr val="A593A2"/>
              </a:gs>
              <a:gs pos="100000">
                <a:srgbClr val="FEF4F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Lights On with solid fill">
            <a:extLst>
              <a:ext uri="{FF2B5EF4-FFF2-40B4-BE49-F238E27FC236}">
                <a16:creationId xmlns:a16="http://schemas.microsoft.com/office/drawing/2014/main" id="{616DC7C3-CEDF-851F-332F-0CDF3C651D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681" y="2647373"/>
            <a:ext cx="914400" cy="914400"/>
          </a:xfrm>
          <a:prstGeom prst="rect">
            <a:avLst/>
          </a:prstGeom>
        </p:spPr>
      </p:pic>
      <p:pic>
        <p:nvPicPr>
          <p:cNvPr id="16" name="Graphic 15" descr="Mannequin outline">
            <a:extLst>
              <a:ext uri="{FF2B5EF4-FFF2-40B4-BE49-F238E27FC236}">
                <a16:creationId xmlns:a16="http://schemas.microsoft.com/office/drawing/2014/main" id="{9C8EBFBA-8E94-6996-A0AB-396DF8C59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0522" y="2741861"/>
            <a:ext cx="887164" cy="887164"/>
          </a:xfrm>
          <a:prstGeom prst="rect">
            <a:avLst/>
          </a:prstGeom>
        </p:spPr>
      </p:pic>
      <p:pic>
        <p:nvPicPr>
          <p:cNvPr id="18" name="Graphic 17" descr="Web design outline">
            <a:extLst>
              <a:ext uri="{FF2B5EF4-FFF2-40B4-BE49-F238E27FC236}">
                <a16:creationId xmlns:a16="http://schemas.microsoft.com/office/drawing/2014/main" id="{6A59C024-6B71-448F-57BA-287E173463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22230" y="2880394"/>
            <a:ext cx="720241" cy="720241"/>
          </a:xfrm>
          <a:prstGeom prst="rect">
            <a:avLst/>
          </a:prstGeom>
        </p:spPr>
      </p:pic>
      <p:pic>
        <p:nvPicPr>
          <p:cNvPr id="20" name="Graphic 19" descr="Clipboard Mixed with solid fill">
            <a:extLst>
              <a:ext uri="{FF2B5EF4-FFF2-40B4-BE49-F238E27FC236}">
                <a16:creationId xmlns:a16="http://schemas.microsoft.com/office/drawing/2014/main" id="{DE443731-FD4A-8C80-2E71-447A992F58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08465" y="2686235"/>
            <a:ext cx="914400" cy="914400"/>
          </a:xfrm>
          <a:prstGeom prst="rect">
            <a:avLst/>
          </a:prstGeom>
        </p:spPr>
      </p:pic>
      <p:pic>
        <p:nvPicPr>
          <p:cNvPr id="22" name="Graphic 21" descr="Rocket outline">
            <a:extLst>
              <a:ext uri="{FF2B5EF4-FFF2-40B4-BE49-F238E27FC236}">
                <a16:creationId xmlns:a16="http://schemas.microsoft.com/office/drawing/2014/main" id="{A6ECB854-6BD7-DDFF-7111-AACE647A5E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61551" y="2741861"/>
            <a:ext cx="914400" cy="914400"/>
          </a:xfrm>
          <a:prstGeom prst="rect">
            <a:avLst/>
          </a:prstGeom>
        </p:spPr>
      </p:pic>
    </p:spTree>
    <p:extLst>
      <p:ext uri="{BB962C8B-B14F-4D97-AF65-F5344CB8AC3E}">
        <p14:creationId xmlns:p14="http://schemas.microsoft.com/office/powerpoint/2010/main" val="51177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5" descr="Ein Bild, das Silhouette enthält.&#10;&#10;Beschreibung automatisch generiert.">
            <a:extLst>
              <a:ext uri="{FF2B5EF4-FFF2-40B4-BE49-F238E27FC236}">
                <a16:creationId xmlns:a16="http://schemas.microsoft.com/office/drawing/2014/main" id="{4A30423C-67A2-EB55-2E1A-07B5DD163D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53588" y="2159823"/>
            <a:ext cx="7324057" cy="3725654"/>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de-DE"/>
          </a:p>
        </p:txBody>
      </p:sp>
      <p:sp>
        <p:nvSpPr>
          <p:cNvPr id="10" name="Textplatzhalter 5">
            <a:extLst>
              <a:ext uri="{FF2B5EF4-FFF2-40B4-BE49-F238E27FC236}">
                <a16:creationId xmlns:a16="http://schemas.microsoft.com/office/drawing/2014/main" id="{2CDF6CD8-083A-441D-AA98-463930908663}"/>
              </a:ext>
            </a:extLst>
          </p:cNvPr>
          <p:cNvSpPr txBox="1">
            <a:spLocks/>
          </p:cNvSpPr>
          <p:nvPr/>
        </p:nvSpPr>
        <p:spPr>
          <a:xfrm>
            <a:off x="2477872"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effectLst>
                  <a:outerShdw blurRad="50800" dist="38100" algn="l" rotWithShape="0">
                    <a:prstClr val="black">
                      <a:alpha val="40000"/>
                    </a:prstClr>
                  </a:outerShdw>
                </a:effectLst>
                <a:latin typeface="Equip Medium"/>
              </a:rPr>
              <a:t>Katrin</a:t>
            </a:r>
            <a:endParaRPr lang="en-GB" dirty="0">
              <a:solidFill>
                <a:schemeClr val="bg1"/>
              </a:solidFill>
              <a:effectLst>
                <a:outerShdw blurRad="50800" dist="38100" algn="l" rotWithShape="0">
                  <a:prstClr val="black">
                    <a:alpha val="40000"/>
                  </a:prstClr>
                </a:outerShdw>
              </a:effectLst>
            </a:endParaRPr>
          </a:p>
        </p:txBody>
      </p:sp>
      <p:sp>
        <p:nvSpPr>
          <p:cNvPr id="11" name="Textplatzhalter 5">
            <a:extLst>
              <a:ext uri="{FF2B5EF4-FFF2-40B4-BE49-F238E27FC236}">
                <a16:creationId xmlns:a16="http://schemas.microsoft.com/office/drawing/2014/main" id="{6FB8C295-EA34-4612-914A-DDFC640C5B90}"/>
              </a:ext>
            </a:extLst>
          </p:cNvPr>
          <p:cNvSpPr txBox="1">
            <a:spLocks/>
          </p:cNvSpPr>
          <p:nvPr/>
        </p:nvSpPr>
        <p:spPr>
          <a:xfrm>
            <a:off x="8083515"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Anita</a:t>
            </a:r>
          </a:p>
        </p:txBody>
      </p:sp>
      <p:sp>
        <p:nvSpPr>
          <p:cNvPr id="14" name="Textplatzhalter 5">
            <a:extLst>
              <a:ext uri="{FF2B5EF4-FFF2-40B4-BE49-F238E27FC236}">
                <a16:creationId xmlns:a16="http://schemas.microsoft.com/office/drawing/2014/main" id="{0F665A64-F707-4ED7-B499-336CE1EBA57A}"/>
              </a:ext>
            </a:extLst>
          </p:cNvPr>
          <p:cNvSpPr txBox="1">
            <a:spLocks/>
          </p:cNvSpPr>
          <p:nvPr/>
        </p:nvSpPr>
        <p:spPr>
          <a:xfrm>
            <a:off x="5321769" y="2592792"/>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Daniel</a:t>
            </a:r>
          </a:p>
        </p:txBody>
      </p:sp>
      <p:pic>
        <p:nvPicPr>
          <p:cNvPr id="16" name="Grafik 15" descr="Ein Bild, das Text, Person, Regal, drinnen enthält.&#10;&#10;Automatisch generierte Beschreibung">
            <a:extLst>
              <a:ext uri="{FF2B5EF4-FFF2-40B4-BE49-F238E27FC236}">
                <a16:creationId xmlns:a16="http://schemas.microsoft.com/office/drawing/2014/main" id="{84FB6EE2-AD80-4DFD-AE23-709DEBDD7BD4}"/>
              </a:ext>
            </a:extLst>
          </p:cNvPr>
          <p:cNvPicPr>
            <a:picLocks noChangeAspect="1"/>
          </p:cNvPicPr>
          <p:nvPr/>
        </p:nvPicPr>
        <p:blipFill>
          <a:blip r:embed="rId5"/>
          <a:stretch>
            <a:fillRect/>
          </a:stretch>
        </p:blipFill>
        <p:spPr>
          <a:xfrm>
            <a:off x="5353301" y="748224"/>
            <a:ext cx="1800000" cy="1800000"/>
          </a:xfrm>
          <a:prstGeom prst="ellipse">
            <a:avLst/>
          </a:prstGeom>
        </p:spPr>
      </p:pic>
      <p:pic>
        <p:nvPicPr>
          <p:cNvPr id="20" name="Grafik 19" descr="Ein Bild, das Person, stehend enthält.&#10;&#10;Automatisch generierte Beschreibung">
            <a:extLst>
              <a:ext uri="{FF2B5EF4-FFF2-40B4-BE49-F238E27FC236}">
                <a16:creationId xmlns:a16="http://schemas.microsoft.com/office/drawing/2014/main" id="{EDD9353A-6BF9-4B29-958F-66C7A92075A6}"/>
              </a:ext>
            </a:extLst>
          </p:cNvPr>
          <p:cNvPicPr>
            <a:picLocks noChangeAspect="1"/>
          </p:cNvPicPr>
          <p:nvPr/>
        </p:nvPicPr>
        <p:blipFill rotWithShape="1">
          <a:blip r:embed="rId6"/>
          <a:srcRect l="63951" r="670" b="46762"/>
          <a:stretch/>
        </p:blipFill>
        <p:spPr>
          <a:xfrm>
            <a:off x="8089590" y="1166015"/>
            <a:ext cx="1793925" cy="1800000"/>
          </a:xfrm>
          <a:prstGeom prst="ellipse">
            <a:avLst/>
          </a:prstGeom>
        </p:spPr>
      </p:pic>
      <p:sp>
        <p:nvSpPr>
          <p:cNvPr id="15" name="Textplatzhalter 5">
            <a:extLst>
              <a:ext uri="{FF2B5EF4-FFF2-40B4-BE49-F238E27FC236}">
                <a16:creationId xmlns:a16="http://schemas.microsoft.com/office/drawing/2014/main" id="{048F2B93-D241-41DC-BB40-5C842C1F1067}"/>
              </a:ext>
            </a:extLst>
          </p:cNvPr>
          <p:cNvSpPr txBox="1">
            <a:spLocks/>
          </p:cNvSpPr>
          <p:nvPr/>
        </p:nvSpPr>
        <p:spPr>
          <a:xfrm>
            <a:off x="1966842" y="5284641"/>
            <a:ext cx="8659163" cy="3729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err="1">
                <a:solidFill>
                  <a:schemeClr val="bg1"/>
                </a:solidFill>
                <a:latin typeface="Equip Medium"/>
              </a:rPr>
              <a:t>Werdet</a:t>
            </a:r>
            <a:r>
              <a:rPr lang="en-GB" sz="3600">
                <a:solidFill>
                  <a:schemeClr val="bg1"/>
                </a:solidFill>
                <a:latin typeface="Equip Medium"/>
              </a:rPr>
              <a:t> Teil </a:t>
            </a:r>
            <a:r>
              <a:rPr lang="en-GB" sz="3600" err="1">
                <a:solidFill>
                  <a:schemeClr val="bg1"/>
                </a:solidFill>
                <a:latin typeface="Equip Medium"/>
              </a:rPr>
              <a:t>unseres</a:t>
            </a:r>
            <a:r>
              <a:rPr lang="de-AT" sz="3600">
                <a:solidFill>
                  <a:schemeClr val="bg1"/>
                </a:solidFill>
                <a:latin typeface="Equip Medium"/>
              </a:rPr>
              <a:t> Teams!</a:t>
            </a:r>
            <a:endParaRPr lang="en-GB" sz="3600">
              <a:solidFill>
                <a:schemeClr val="bg1"/>
              </a:solidFill>
            </a:endParaRPr>
          </a:p>
        </p:txBody>
      </p:sp>
      <p:sp>
        <p:nvSpPr>
          <p:cNvPr id="6" name="Textfeld 5">
            <a:extLst>
              <a:ext uri="{FF2B5EF4-FFF2-40B4-BE49-F238E27FC236}">
                <a16:creationId xmlns:a16="http://schemas.microsoft.com/office/drawing/2014/main" id="{2EE04816-6D56-3229-DABB-B002591934ED}"/>
              </a:ext>
            </a:extLst>
          </p:cNvPr>
          <p:cNvSpPr txBox="1"/>
          <p:nvPr/>
        </p:nvSpPr>
        <p:spPr>
          <a:xfrm>
            <a:off x="2544725" y="5868250"/>
            <a:ext cx="4417825" cy="335220"/>
          </a:xfrm>
          <a:prstGeom prst="rect">
            <a:avLst/>
          </a:prstGeom>
        </p:spPr>
        <p:txBody>
          <a:bodyPr lIns="91440" tIns="45720" rIns="91440" bIns="45720" anchor="t">
            <a:normAutofit/>
          </a:bodyPr>
          <a:lstStyle/>
          <a:p>
            <a:r>
              <a:rPr lang="en-US" sz="1000">
                <a:solidFill>
                  <a:schemeClr val="bg1">
                    <a:lumMod val="85000"/>
                  </a:schemeClr>
                </a:solidFill>
                <a:hlinkClick r:id="rId4">
                  <a:extLst>
                    <a:ext uri="{A12FA001-AC4F-418D-AE19-62706E023703}">
                      <ahyp:hlinkClr xmlns:ahyp="http://schemas.microsoft.com/office/drawing/2018/hyperlinkcolor" val="tx"/>
                    </a:ext>
                  </a:extLst>
                </a:hlinkClick>
              </a:rPr>
              <a:t>Dieses Foto</a:t>
            </a:r>
            <a:r>
              <a:rPr lang="en-US" sz="1000">
                <a:solidFill>
                  <a:schemeClr val="bg1">
                    <a:lumMod val="85000"/>
                  </a:schemeClr>
                </a:solidFill>
              </a:rPr>
              <a:t> von "</a:t>
            </a:r>
            <a:r>
              <a:rPr lang="en-US" sz="1000" err="1">
                <a:solidFill>
                  <a:schemeClr val="bg1">
                    <a:lumMod val="85000"/>
                  </a:schemeClr>
                </a:solidFill>
              </a:rPr>
              <a:t>Unbekannter</a:t>
            </a:r>
            <a:r>
              <a:rPr lang="en-US" sz="1000">
                <a:solidFill>
                  <a:schemeClr val="bg1">
                    <a:lumMod val="85000"/>
                  </a:schemeClr>
                </a:solidFill>
              </a:rPr>
              <a:t> Autor" </a:t>
            </a:r>
            <a:r>
              <a:rPr lang="en-US" sz="1000" err="1">
                <a:solidFill>
                  <a:schemeClr val="bg1">
                    <a:lumMod val="85000"/>
                  </a:schemeClr>
                </a:solidFill>
              </a:rPr>
              <a:t>ist</a:t>
            </a:r>
            <a:r>
              <a:rPr lang="en-US" sz="1000">
                <a:solidFill>
                  <a:schemeClr val="bg1">
                    <a:lumMod val="85000"/>
                  </a:schemeClr>
                </a:solidFill>
              </a:rPr>
              <a:t> </a:t>
            </a:r>
            <a:r>
              <a:rPr lang="en-US" sz="1000" err="1">
                <a:solidFill>
                  <a:schemeClr val="bg1">
                    <a:lumMod val="85000"/>
                  </a:schemeClr>
                </a:solidFill>
              </a:rPr>
              <a:t>lizenziert</a:t>
            </a:r>
            <a:r>
              <a:rPr lang="en-US" sz="1000">
                <a:solidFill>
                  <a:schemeClr val="bg1">
                    <a:lumMod val="85000"/>
                  </a:schemeClr>
                </a:solidFill>
              </a:rPr>
              <a:t> </a:t>
            </a:r>
            <a:r>
              <a:rPr lang="en-US" sz="1000" err="1">
                <a:solidFill>
                  <a:schemeClr val="bg1">
                    <a:lumMod val="85000"/>
                  </a:schemeClr>
                </a:solidFill>
              </a:rPr>
              <a:t>unter</a:t>
            </a:r>
            <a:r>
              <a:rPr lang="en-US" sz="1000">
                <a:solidFill>
                  <a:schemeClr val="bg1">
                    <a:lumMod val="85000"/>
                  </a:schemeClr>
                </a:solidFill>
              </a:rPr>
              <a:t> </a:t>
            </a:r>
            <a:r>
              <a:rPr lang="en-US" sz="1000">
                <a:solidFill>
                  <a:schemeClr val="bg1">
                    <a:lumMod val="85000"/>
                  </a:schemeClr>
                </a:solidFill>
                <a:hlinkClick r:id="rId7">
                  <a:extLst>
                    <a:ext uri="{A12FA001-AC4F-418D-AE19-62706E023703}">
                      <ahyp:hlinkClr xmlns:ahyp="http://schemas.microsoft.com/office/drawing/2018/hyperlinkcolor" val="tx"/>
                    </a:ext>
                  </a:extLst>
                </a:hlinkClick>
              </a:rPr>
              <a:t>CC BY-SA</a:t>
            </a:r>
            <a:r>
              <a:rPr lang="en-US" sz="1000">
                <a:solidFill>
                  <a:schemeClr val="bg1">
                    <a:lumMod val="85000"/>
                  </a:schemeClr>
                </a:solidFill>
              </a:rPr>
              <a:t>.</a:t>
            </a:r>
          </a:p>
        </p:txBody>
      </p:sp>
      <p:pic>
        <p:nvPicPr>
          <p:cNvPr id="8" name="Grafik 7" descr="Ein Bild, das Person enthält.&#10;&#10;Automatisch generierte Beschreibung">
            <a:extLst>
              <a:ext uri="{FF2B5EF4-FFF2-40B4-BE49-F238E27FC236}">
                <a16:creationId xmlns:a16="http://schemas.microsoft.com/office/drawing/2014/main" id="{DB8CED4B-7504-22B4-9990-C7F10A4A40BB}"/>
              </a:ext>
            </a:extLst>
          </p:cNvPr>
          <p:cNvPicPr>
            <a:picLocks noChangeAspect="1"/>
          </p:cNvPicPr>
          <p:nvPr/>
        </p:nvPicPr>
        <p:blipFill rotWithShape="1">
          <a:blip r:embed="rId8"/>
          <a:srcRect l="32446"/>
          <a:stretch/>
        </p:blipFill>
        <p:spPr>
          <a:xfrm>
            <a:off x="2623931" y="1145456"/>
            <a:ext cx="1800000" cy="1821890"/>
          </a:xfrm>
          <a:prstGeom prst="ellipse">
            <a:avLst/>
          </a:prstGeom>
        </p:spPr>
      </p:pic>
    </p:spTree>
    <p:extLst>
      <p:ext uri="{BB962C8B-B14F-4D97-AF65-F5344CB8AC3E}">
        <p14:creationId xmlns:p14="http://schemas.microsoft.com/office/powerpoint/2010/main" val="10084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de-DE"/>
          </a:p>
        </p:txBody>
      </p:sp>
      <p:pic>
        <p:nvPicPr>
          <p:cNvPr id="9" name="Grafik 8">
            <a:extLst>
              <a:ext uri="{FF2B5EF4-FFF2-40B4-BE49-F238E27FC236}">
                <a16:creationId xmlns:a16="http://schemas.microsoft.com/office/drawing/2014/main" id="{76256311-189E-CB28-1F79-0BE758C9A547}"/>
              </a:ext>
            </a:extLst>
          </p:cNvPr>
          <p:cNvPicPr>
            <a:picLocks noChangeAspect="1"/>
          </p:cNvPicPr>
          <p:nvPr/>
        </p:nvPicPr>
        <p:blipFill>
          <a:blip r:embed="rId3"/>
          <a:stretch>
            <a:fillRect/>
          </a:stretch>
        </p:blipFill>
        <p:spPr>
          <a:xfrm>
            <a:off x="626398" y="459722"/>
            <a:ext cx="10866989" cy="5873295"/>
          </a:xfrm>
          <a:prstGeom prst="rect">
            <a:avLst/>
          </a:prstGeom>
        </p:spPr>
      </p:pic>
    </p:spTree>
    <p:extLst>
      <p:ext uri="{BB962C8B-B14F-4D97-AF65-F5344CB8AC3E}">
        <p14:creationId xmlns:p14="http://schemas.microsoft.com/office/powerpoint/2010/main" val="1569535556"/>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DBAAFD-2600-4B4F-A98B-A2328E733736}">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Nagarro ppt template_embedded fonts_v3 FINAL</Template>
  <TotalTime>0</TotalTime>
  <Words>1573</Words>
  <Application>Microsoft Office PowerPoint</Application>
  <PresentationFormat>Widescreen</PresentationFormat>
  <Paragraphs>131</Paragraphs>
  <Slides>14</Slides>
  <Notes>13</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Equip Extended Light</vt:lpstr>
      <vt:lpstr>Equip Extended Thin</vt:lpstr>
      <vt:lpstr>Equip Medium</vt:lpstr>
      <vt:lpstr>Equip Extended</vt:lpstr>
      <vt:lpstr>Arial</vt:lpstr>
      <vt:lpstr>Söhne</vt:lpstr>
      <vt:lpstr>Equip Extended Medium</vt:lpstr>
      <vt:lpstr>-apple-system</vt:lpstr>
      <vt:lpstr>Wingdings</vt:lpstr>
      <vt:lpstr>Equip</vt:lpstr>
      <vt:lpstr>Equip Extended ExtraBold</vt:lpstr>
      <vt:lpstr>Equip Light</vt:lpstr>
      <vt:lpstr>Calibri</vt:lpstr>
      <vt:lpstr>Open Sans</vt:lpstr>
      <vt:lpstr>Office</vt:lpstr>
      <vt:lpstr>Software-Entwicklung und Software-Test  Be a Software Hero for one day </vt:lpstr>
      <vt:lpstr>Was ist Software?</vt:lpstr>
      <vt:lpstr>Wie wird Software gemacht?</vt:lpstr>
      <vt:lpstr>Was ist Hardware?</vt:lpstr>
      <vt:lpstr>Computer sind dumm</vt:lpstr>
      <vt:lpstr>Was macht ein Techniker?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 Pulec</dc:creator>
  <cp:lastModifiedBy>Katrin Heiderer</cp:lastModifiedBy>
  <cp:revision>3</cp:revision>
  <dcterms:created xsi:type="dcterms:W3CDTF">2020-09-08T06:28:22Z</dcterms:created>
  <dcterms:modified xsi:type="dcterms:W3CDTF">2024-04-23T15:02:04Z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